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 id="2147483666" r:id="rId3"/>
  </p:sldMasterIdLst>
  <p:notesMasterIdLst>
    <p:notesMasterId r:id="rId48"/>
  </p:notesMasterIdLst>
  <p:handoutMasterIdLst>
    <p:handoutMasterId r:id="rId49"/>
  </p:handoutMasterIdLst>
  <p:sldIdLst>
    <p:sldId id="256" r:id="rId4"/>
    <p:sldId id="260" r:id="rId5"/>
    <p:sldId id="261" r:id="rId6"/>
    <p:sldId id="306" r:id="rId7"/>
    <p:sldId id="308" r:id="rId8"/>
    <p:sldId id="313" r:id="rId9"/>
    <p:sldId id="314" r:id="rId10"/>
    <p:sldId id="271" r:id="rId11"/>
    <p:sldId id="315" r:id="rId12"/>
    <p:sldId id="316" r:id="rId13"/>
    <p:sldId id="312" r:id="rId14"/>
    <p:sldId id="317" r:id="rId15"/>
    <p:sldId id="333" r:id="rId16"/>
    <p:sldId id="304" r:id="rId17"/>
    <p:sldId id="322" r:id="rId18"/>
    <p:sldId id="320" r:id="rId19"/>
    <p:sldId id="318" r:id="rId20"/>
    <p:sldId id="321" r:id="rId21"/>
    <p:sldId id="327" r:id="rId22"/>
    <p:sldId id="331" r:id="rId23"/>
    <p:sldId id="328" r:id="rId24"/>
    <p:sldId id="334" r:id="rId25"/>
    <p:sldId id="289" r:id="rId26"/>
    <p:sldId id="303" r:id="rId27"/>
    <p:sldId id="309" r:id="rId28"/>
    <p:sldId id="311" r:id="rId29"/>
    <p:sldId id="274" r:id="rId30"/>
    <p:sldId id="337" r:id="rId31"/>
    <p:sldId id="338" r:id="rId32"/>
    <p:sldId id="326" r:id="rId33"/>
    <p:sldId id="341" r:id="rId34"/>
    <p:sldId id="342" r:id="rId35"/>
    <p:sldId id="343" r:id="rId36"/>
    <p:sldId id="344" r:id="rId37"/>
    <p:sldId id="345" r:id="rId38"/>
    <p:sldId id="263" r:id="rId39"/>
    <p:sldId id="324" r:id="rId40"/>
    <p:sldId id="323" r:id="rId41"/>
    <p:sldId id="335" r:id="rId42"/>
    <p:sldId id="325" r:id="rId43"/>
    <p:sldId id="332" r:id="rId44"/>
    <p:sldId id="329" r:id="rId45"/>
    <p:sldId id="264" r:id="rId46"/>
    <p:sldId id="258" r:id="rId4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DE75EF-0B2B-D401-A708-7D414CF4FDC9}" name="Manninen, Terhi T" initials="MTT" userId="S::ttmannin@ad.helsinki.fi::df415e80-15b7-470f-9d58-66c7b48296d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ilén, Timo J" initials="VTJ" lastIdx="2" clrIdx="0">
    <p:extLst>
      <p:ext uri="{19B8F6BF-5375-455C-9EA6-DF929625EA0E}">
        <p15:presenceInfo xmlns:p15="http://schemas.microsoft.com/office/powerpoint/2012/main" userId="S::tjvilen@ad.helsinki.fi::5515cbe8-a544-4f36-9197-257f2701b6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E55"/>
    <a:srgbClr val="4298BF"/>
    <a:srgbClr val="002855"/>
    <a:srgbClr val="336699"/>
    <a:srgbClr val="DCDE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0529" autoAdjust="0"/>
  </p:normalViewPr>
  <p:slideViewPr>
    <p:cSldViewPr snapToGrid="0">
      <p:cViewPr varScale="1">
        <p:scale>
          <a:sx n="47" d="100"/>
          <a:sy n="47" d="100"/>
        </p:scale>
        <p:origin x="1416"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commentAuthors" Target="commentAuthors.xml"/><Relationship Id="rId55" Type="http://schemas.microsoft.com/office/2018/10/relationships/authors" Targe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3863BE37-2EDA-463E-B2B6-1DF52F1990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0485B7C4-AEEE-4F0C-B70D-106726B01EF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325D7B-317F-4285-BC62-3979469A7AB8}" type="datetimeFigureOut">
              <a:rPr lang="fi-FI" smtClean="0"/>
              <a:t>20.8.2023</a:t>
            </a:fld>
            <a:endParaRPr lang="fi-FI"/>
          </a:p>
        </p:txBody>
      </p:sp>
      <p:sp>
        <p:nvSpPr>
          <p:cNvPr id="4" name="Alatunnisteen paikkamerkki 3">
            <a:extLst>
              <a:ext uri="{FF2B5EF4-FFF2-40B4-BE49-F238E27FC236}">
                <a16:creationId xmlns:a16="http://schemas.microsoft.com/office/drawing/2014/main" id="{B26F79AB-68EB-4D08-B711-ACA0D2BD10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E161AEA6-3433-430A-A89A-C9187E0165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A43FD6-5B1D-4F1B-A559-6B30FF82DC0F}" type="slidenum">
              <a:rPr lang="fi-FI" smtClean="0"/>
              <a:t>‹#›</a:t>
            </a:fld>
            <a:endParaRPr lang="fi-FI"/>
          </a:p>
        </p:txBody>
      </p:sp>
    </p:spTree>
    <p:extLst>
      <p:ext uri="{BB962C8B-B14F-4D97-AF65-F5344CB8AC3E}">
        <p14:creationId xmlns:p14="http://schemas.microsoft.com/office/powerpoint/2010/main" val="66972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D8A04-13AA-4F82-9A23-49FBD0119922}" type="datetimeFigureOut">
              <a:rPr lang="fi-FI" smtClean="0"/>
              <a:t>20.8.2023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6B1064-4734-4A45-9860-30E4769AE892}" type="slidenum">
              <a:rPr lang="fi-FI" smtClean="0"/>
              <a:t>‹#›</a:t>
            </a:fld>
            <a:endParaRPr lang="fi-FI"/>
          </a:p>
        </p:txBody>
      </p:sp>
    </p:spTree>
    <p:extLst>
      <p:ext uri="{BB962C8B-B14F-4D97-AF65-F5344CB8AC3E}">
        <p14:creationId xmlns:p14="http://schemas.microsoft.com/office/powerpoint/2010/main" val="255948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4</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63601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13</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a:p>
            <a:pPr lvl="0"/>
            <a:endParaRPr lang="fi-FI" sz="900" dirty="0"/>
          </a:p>
        </p:txBody>
      </p:sp>
    </p:spTree>
    <p:extLst>
      <p:ext uri="{BB962C8B-B14F-4D97-AF65-F5344CB8AC3E}">
        <p14:creationId xmlns:p14="http://schemas.microsoft.com/office/powerpoint/2010/main" val="3866558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14</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215727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15</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4121558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16</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3023012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17</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1057024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18</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solidFill>
                <a:srgbClr val="FF0000"/>
              </a:solidFill>
            </a:endParaRPr>
          </a:p>
          <a:p>
            <a:pPr lvl="0"/>
            <a:endParaRPr lang="fi-FI" sz="900" dirty="0"/>
          </a:p>
        </p:txBody>
      </p:sp>
    </p:spTree>
    <p:extLst>
      <p:ext uri="{BB962C8B-B14F-4D97-AF65-F5344CB8AC3E}">
        <p14:creationId xmlns:p14="http://schemas.microsoft.com/office/powerpoint/2010/main" val="4008342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19</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130646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20</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1835401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21</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3816144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22</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2027175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5</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3387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23</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3522645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24</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1188793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25</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20997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26</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dirty="0"/>
          </a:p>
        </p:txBody>
      </p:sp>
    </p:spTree>
    <p:extLst>
      <p:ext uri="{BB962C8B-B14F-4D97-AF65-F5344CB8AC3E}">
        <p14:creationId xmlns:p14="http://schemas.microsoft.com/office/powerpoint/2010/main" val="1519306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27</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3613472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28</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2025245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29</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2543838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30</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2430218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31</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4024677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32</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1343390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6</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496385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33</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1401149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34</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26657315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35</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fi-FI" dirty="0"/>
          </a:p>
        </p:txBody>
      </p:sp>
    </p:spTree>
    <p:extLst>
      <p:ext uri="{BB962C8B-B14F-4D97-AF65-F5344CB8AC3E}">
        <p14:creationId xmlns:p14="http://schemas.microsoft.com/office/powerpoint/2010/main" val="28783873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36</a:t>
            </a:fld>
            <a:endParaRPr lang="fi-FI"/>
          </a:p>
        </p:txBody>
      </p:sp>
    </p:spTree>
    <p:extLst>
      <p:ext uri="{BB962C8B-B14F-4D97-AF65-F5344CB8AC3E}">
        <p14:creationId xmlns:p14="http://schemas.microsoft.com/office/powerpoint/2010/main" val="2999984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37</a:t>
            </a:fld>
            <a:endParaRPr lang="fi-FI"/>
          </a:p>
        </p:txBody>
      </p:sp>
    </p:spTree>
    <p:extLst>
      <p:ext uri="{BB962C8B-B14F-4D97-AF65-F5344CB8AC3E}">
        <p14:creationId xmlns:p14="http://schemas.microsoft.com/office/powerpoint/2010/main" val="20298483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38</a:t>
            </a:fld>
            <a:endParaRPr lang="fi-FI"/>
          </a:p>
        </p:txBody>
      </p:sp>
    </p:spTree>
    <p:extLst>
      <p:ext uri="{BB962C8B-B14F-4D97-AF65-F5344CB8AC3E}">
        <p14:creationId xmlns:p14="http://schemas.microsoft.com/office/powerpoint/2010/main" val="37205711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39</a:t>
            </a:fld>
            <a:endParaRPr lang="fi-FI"/>
          </a:p>
        </p:txBody>
      </p:sp>
    </p:spTree>
    <p:extLst>
      <p:ext uri="{BB962C8B-B14F-4D97-AF65-F5344CB8AC3E}">
        <p14:creationId xmlns:p14="http://schemas.microsoft.com/office/powerpoint/2010/main" val="24416789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40</a:t>
            </a:fld>
            <a:endParaRPr lang="fi-FI"/>
          </a:p>
        </p:txBody>
      </p:sp>
    </p:spTree>
    <p:extLst>
      <p:ext uri="{BB962C8B-B14F-4D97-AF65-F5344CB8AC3E}">
        <p14:creationId xmlns:p14="http://schemas.microsoft.com/office/powerpoint/2010/main" val="17316637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41</a:t>
            </a:fld>
            <a:endParaRPr lang="fi-FI"/>
          </a:p>
        </p:txBody>
      </p:sp>
    </p:spTree>
    <p:extLst>
      <p:ext uri="{BB962C8B-B14F-4D97-AF65-F5344CB8AC3E}">
        <p14:creationId xmlns:p14="http://schemas.microsoft.com/office/powerpoint/2010/main" val="28560337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42</a:t>
            </a:fld>
            <a:endParaRPr lang="fi-FI"/>
          </a:p>
        </p:txBody>
      </p:sp>
    </p:spTree>
    <p:extLst>
      <p:ext uri="{BB962C8B-B14F-4D97-AF65-F5344CB8AC3E}">
        <p14:creationId xmlns:p14="http://schemas.microsoft.com/office/powerpoint/2010/main" val="3747086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7</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7000"/>
              </a:lnSpc>
              <a:spcBef>
                <a:spcPts val="200"/>
              </a:spcBef>
            </a:pPr>
            <a:r>
              <a:rPr lang="en-US" sz="1200" kern="1200" dirty="0">
                <a:solidFill>
                  <a:schemeClr val="tx1"/>
                </a:solidFill>
                <a:effectLst/>
                <a:latin typeface="+mn-lt"/>
                <a:ea typeface="+mn-ea"/>
                <a:cs typeface="+mn-cs"/>
              </a:rPr>
              <a:t> </a:t>
            </a:r>
            <a:endParaRPr lang="fi-FI"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635768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346B1064-4734-4A45-9860-30E4769AE892}" type="slidenum">
              <a:rPr lang="fi-FI" smtClean="0"/>
              <a:t>43</a:t>
            </a:fld>
            <a:endParaRPr lang="fi-FI"/>
          </a:p>
        </p:txBody>
      </p:sp>
    </p:spTree>
    <p:extLst>
      <p:ext uri="{BB962C8B-B14F-4D97-AF65-F5344CB8AC3E}">
        <p14:creationId xmlns:p14="http://schemas.microsoft.com/office/powerpoint/2010/main" val="3714283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8</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72085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9</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7000"/>
              </a:lnSpc>
              <a:spcBef>
                <a:spcPts val="200"/>
              </a:spcBef>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66030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10</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034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11</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fi-FI" sz="9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40895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BB094-3867-4FBF-8839-36FB00AA53F5}" type="slidenum">
              <a:rPr lang="fi-FI" altLang="fi-FI" smtClean="0"/>
              <a:pPr eaLnBrk="1" hangingPunct="1"/>
              <a:t>12</a:t>
            </a:fld>
            <a:endParaRPr lang="fi-FI" altLang="fi-FI"/>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000" y="4690068"/>
            <a:ext cx="4891088" cy="444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78193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C2F5DB-3F30-46C0-89CD-4DB31BD926C4}"/>
              </a:ext>
            </a:extLst>
          </p:cNvPr>
          <p:cNvSpPr>
            <a:spLocks noGrp="1"/>
          </p:cNvSpPr>
          <p:nvPr>
            <p:ph type="title"/>
          </p:nvPr>
        </p:nvSpPr>
        <p:spPr>
          <a:xfrm>
            <a:off x="838200" y="365125"/>
            <a:ext cx="10515600" cy="792000"/>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10455E8-EFE3-4F58-91E5-1FF2E403D1AD}"/>
              </a:ext>
            </a:extLst>
          </p:cNvPr>
          <p:cNvSpPr>
            <a:spLocks noGrp="1"/>
          </p:cNvSpPr>
          <p:nvPr>
            <p:ph idx="1"/>
          </p:nvPr>
        </p:nvSpPr>
        <p:spPr>
          <a:xfrm>
            <a:off x="838200" y="1337049"/>
            <a:ext cx="10515600" cy="4464000"/>
          </a:xfrm>
        </p:spPr>
        <p:txBody>
          <a:bodyPr/>
          <a:lstStyle>
            <a:lvl1pPr>
              <a:defRPr sz="2800"/>
            </a:lvl1pPr>
            <a:lvl2pPr>
              <a:defRPr sz="2400"/>
            </a:lvl2pPr>
            <a:lvl3pPr>
              <a:defRPr sz="2400"/>
            </a:lvl3pPr>
            <a:lvl4pPr>
              <a:defRPr sz="2400"/>
            </a:lvl4pPr>
            <a:lvl5pPr>
              <a:defRPr sz="2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DCE3893C-E7AE-43FE-B2E1-E11AFB741FBB}"/>
              </a:ext>
            </a:extLst>
          </p:cNvPr>
          <p:cNvSpPr>
            <a:spLocks noGrp="1"/>
          </p:cNvSpPr>
          <p:nvPr>
            <p:ph type="dt" sz="half" idx="10"/>
          </p:nvPr>
        </p:nvSpPr>
        <p:spPr/>
        <p:txBody>
          <a:bodyPr/>
          <a:lstStyle/>
          <a:p>
            <a:fld id="{7DF5B1A1-9BB8-425D-9EE4-AAF7FA3FD375}" type="datetime1">
              <a:rPr lang="fi-FI" smtClean="0"/>
              <a:t>20.8.2023</a:t>
            </a:fld>
            <a:endParaRPr lang="fi-FI"/>
          </a:p>
        </p:txBody>
      </p:sp>
      <p:sp>
        <p:nvSpPr>
          <p:cNvPr id="6" name="Dian numeron paikkamerkki 5">
            <a:extLst>
              <a:ext uri="{FF2B5EF4-FFF2-40B4-BE49-F238E27FC236}">
                <a16:creationId xmlns:a16="http://schemas.microsoft.com/office/drawing/2014/main" id="{F888D37E-91C2-4FEF-91D3-38A77C715EBD}"/>
              </a:ext>
            </a:extLst>
          </p:cNvPr>
          <p:cNvSpPr>
            <a:spLocks noGrp="1"/>
          </p:cNvSpPr>
          <p:nvPr>
            <p:ph type="sldNum" sz="quarter" idx="12"/>
          </p:nvPr>
        </p:nvSpPr>
        <p:spPr/>
        <p:txBody>
          <a:bodyPr/>
          <a:lstStyle/>
          <a:p>
            <a:fld id="{3319902A-404F-4F89-8B01-08BA65DEE2AB}" type="slidenum">
              <a:rPr lang="fi-FI" smtClean="0"/>
              <a:t>‹#›</a:t>
            </a:fld>
            <a:endParaRPr lang="fi-FI" dirty="0"/>
          </a:p>
        </p:txBody>
      </p:sp>
    </p:spTree>
    <p:extLst>
      <p:ext uri="{BB962C8B-B14F-4D97-AF65-F5344CB8AC3E}">
        <p14:creationId xmlns:p14="http://schemas.microsoft.com/office/powerpoint/2010/main" val="13282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uvallinen otsikkodia - sinin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52F354-CA85-418A-A226-CAD4D288C645}"/>
              </a:ext>
            </a:extLst>
          </p:cNvPr>
          <p:cNvSpPr>
            <a:spLocks noGrp="1"/>
          </p:cNvSpPr>
          <p:nvPr>
            <p:ph type="ctrTitle" hasCustomPrompt="1"/>
          </p:nvPr>
        </p:nvSpPr>
        <p:spPr>
          <a:xfrm>
            <a:off x="0" y="2644047"/>
            <a:ext cx="12192000" cy="784952"/>
          </a:xfrm>
          <a:solidFill>
            <a:srgbClr val="002855">
              <a:alpha val="34902"/>
            </a:srgbClr>
          </a:solidFill>
        </p:spPr>
        <p:txBody>
          <a:bodyPr anchor="ctr">
            <a:normAutofit/>
          </a:bodyPr>
          <a:lstStyle>
            <a:lvl1pPr algn="ctr">
              <a:defRPr sz="4000">
                <a:solidFill>
                  <a:schemeClr val="bg1"/>
                </a:solidFill>
              </a:defRPr>
            </a:lvl1pPr>
          </a:lstStyle>
          <a:p>
            <a:r>
              <a:rPr lang="fi-FI" dirty="0"/>
              <a:t>Esityksen otsikko</a:t>
            </a:r>
          </a:p>
        </p:txBody>
      </p:sp>
      <p:sp>
        <p:nvSpPr>
          <p:cNvPr id="3" name="Alaotsikko 2">
            <a:extLst>
              <a:ext uri="{FF2B5EF4-FFF2-40B4-BE49-F238E27FC236}">
                <a16:creationId xmlns:a16="http://schemas.microsoft.com/office/drawing/2014/main" id="{FFF32BE7-136A-442B-BCE3-EE68F227C803}"/>
              </a:ext>
            </a:extLst>
          </p:cNvPr>
          <p:cNvSpPr>
            <a:spLocks noGrp="1"/>
          </p:cNvSpPr>
          <p:nvPr>
            <p:ph type="subTitle" idx="1" hasCustomPrompt="1"/>
          </p:nvPr>
        </p:nvSpPr>
        <p:spPr>
          <a:xfrm>
            <a:off x="0" y="3432174"/>
            <a:ext cx="12192000" cy="1171575"/>
          </a:xfrm>
          <a:solidFill>
            <a:srgbClr val="002855">
              <a:alpha val="34902"/>
            </a:srgbClr>
          </a:solidFill>
        </p:spPr>
        <p:txBody>
          <a:bodyPr anchor="ct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a:t>
            </a:r>
            <a:br>
              <a:rPr lang="fi-FI" dirty="0"/>
            </a:br>
            <a:r>
              <a:rPr lang="fi-FI" dirty="0"/>
              <a:t>titteli</a:t>
            </a:r>
          </a:p>
        </p:txBody>
      </p:sp>
      <p:sp>
        <p:nvSpPr>
          <p:cNvPr id="5" name="Picture Placeholder 4"/>
          <p:cNvSpPr>
            <a:spLocks noGrp="1"/>
          </p:cNvSpPr>
          <p:nvPr>
            <p:ph type="pic" sz="quarter" idx="10" hasCustomPrompt="1"/>
          </p:nvPr>
        </p:nvSpPr>
        <p:spPr>
          <a:xfrm>
            <a:off x="0" y="0"/>
            <a:ext cx="12192000" cy="5860974"/>
          </a:xfrm>
        </p:spPr>
        <p:txBody>
          <a:bodyPr/>
          <a:lstStyle>
            <a:lvl1pPr>
              <a:defRPr baseline="0"/>
            </a:lvl1pPr>
          </a:lstStyle>
          <a:p>
            <a:r>
              <a:rPr lang="fi-FI" dirty="0"/>
              <a:t>Tuo kuva tähän klikkaamalla keskellä kenttää olevaa ikonia ja vie se järjestä-työkalulla otsikkojen taakse jotta pääset muokkaamaan otsikoita ja saat ne näkyviin</a:t>
            </a:r>
          </a:p>
        </p:txBody>
      </p:sp>
      <p:sp>
        <p:nvSpPr>
          <p:cNvPr id="6" name="Sisällön paikkamerkki 5">
            <a:extLst>
              <a:ext uri="{FF2B5EF4-FFF2-40B4-BE49-F238E27FC236}">
                <a16:creationId xmlns:a16="http://schemas.microsoft.com/office/drawing/2014/main" id="{0C59DA80-0EB4-4DF3-B418-3F557B5215F6}"/>
              </a:ext>
            </a:extLst>
          </p:cNvPr>
          <p:cNvSpPr>
            <a:spLocks noGrp="1"/>
          </p:cNvSpPr>
          <p:nvPr>
            <p:ph sz="quarter" idx="11" hasCustomPrompt="1"/>
          </p:nvPr>
        </p:nvSpPr>
        <p:spPr>
          <a:xfrm>
            <a:off x="1952625" y="5991225"/>
            <a:ext cx="8753475" cy="742950"/>
          </a:xfrm>
        </p:spPr>
        <p:txBody>
          <a:bodyPr/>
          <a:lstStyle>
            <a:lvl1pPr marL="228600" marR="0" indent="-228600" algn="l" defTabSz="914400" rtl="0" eaLnBrk="1" fontAlgn="auto" latinLnBrk="0" hangingPunct="1">
              <a:lnSpc>
                <a:spcPct val="90000"/>
              </a:lnSpc>
              <a:spcBef>
                <a:spcPts val="1000"/>
              </a:spcBef>
              <a:spcAft>
                <a:spcPts val="0"/>
              </a:spcAft>
              <a:buClr>
                <a:schemeClr val="tx2"/>
              </a:buClr>
              <a:buSzTx/>
              <a:buFont typeface="Wingdings" panose="05000000000000000000" pitchFamily="2" charset="2"/>
              <a:buChar char="§"/>
              <a:tabLst/>
              <a:defRPr/>
            </a:lvl1pPr>
          </a:lstStyle>
          <a:p>
            <a:pPr marL="228600" marR="0" lvl="0" indent="-228600" algn="l" defTabSz="914400" rtl="0" eaLnBrk="1" fontAlgn="auto" latinLnBrk="0" hangingPunct="1">
              <a:lnSpc>
                <a:spcPct val="90000"/>
              </a:lnSpc>
              <a:spcBef>
                <a:spcPts val="1000"/>
              </a:spcBef>
              <a:spcAft>
                <a:spcPts val="0"/>
              </a:spcAft>
              <a:buClr>
                <a:schemeClr val="tx2"/>
              </a:buClr>
              <a:buSzTx/>
              <a:buFont typeface="Wingdings" panose="05000000000000000000" pitchFamily="2" charset="2"/>
              <a:buChar char="§"/>
              <a:tabLst/>
              <a:defRPr/>
            </a:pPr>
            <a:r>
              <a:rPr lang="en-US" dirty="0" err="1"/>
              <a:t>Yhteistyökumppaneiden</a:t>
            </a:r>
            <a:r>
              <a:rPr lang="en-US" dirty="0"/>
              <a:t> </a:t>
            </a:r>
            <a:r>
              <a:rPr lang="en-US" dirty="0" err="1"/>
              <a:t>logot</a:t>
            </a:r>
            <a:r>
              <a:rPr lang="en-US" dirty="0"/>
              <a:t> ja </a:t>
            </a:r>
            <a:r>
              <a:rPr lang="en-US" dirty="0" err="1"/>
              <a:t>muut</a:t>
            </a:r>
            <a:r>
              <a:rPr lang="en-US" dirty="0"/>
              <a:t> </a:t>
            </a:r>
            <a:r>
              <a:rPr lang="en-US" dirty="0" err="1"/>
              <a:t>lisäelementit</a:t>
            </a:r>
            <a:r>
              <a:rPr lang="en-US" dirty="0"/>
              <a:t> </a:t>
            </a:r>
            <a:r>
              <a:rPr lang="en-US" dirty="0" err="1"/>
              <a:t>tuodaan</a:t>
            </a:r>
            <a:r>
              <a:rPr lang="en-US" dirty="0"/>
              <a:t> </a:t>
            </a:r>
            <a:r>
              <a:rPr lang="en-US" dirty="0" err="1"/>
              <a:t>tälle</a:t>
            </a:r>
            <a:r>
              <a:rPr lang="en-US" dirty="0"/>
              <a:t> </a:t>
            </a:r>
            <a:r>
              <a:rPr lang="en-US" dirty="0" err="1"/>
              <a:t>alueelle</a:t>
            </a:r>
            <a:endParaRPr lang="fi-FI" dirty="0"/>
          </a:p>
          <a:p>
            <a:pPr lvl="0"/>
            <a:endParaRPr lang="fi-FI" dirty="0"/>
          </a:p>
        </p:txBody>
      </p:sp>
    </p:spTree>
    <p:extLst>
      <p:ext uri="{BB962C8B-B14F-4D97-AF65-F5344CB8AC3E}">
        <p14:creationId xmlns:p14="http://schemas.microsoft.com/office/powerpoint/2010/main" val="106637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uvallinen otsikkodia - sinin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52F354-CA85-418A-A226-CAD4D288C645}"/>
              </a:ext>
            </a:extLst>
          </p:cNvPr>
          <p:cNvSpPr>
            <a:spLocks noGrp="1"/>
          </p:cNvSpPr>
          <p:nvPr>
            <p:ph type="ctrTitle" hasCustomPrompt="1"/>
          </p:nvPr>
        </p:nvSpPr>
        <p:spPr>
          <a:xfrm>
            <a:off x="0" y="2644047"/>
            <a:ext cx="12192000" cy="784952"/>
          </a:xfrm>
          <a:solidFill>
            <a:srgbClr val="957E55">
              <a:alpha val="54902"/>
            </a:srgbClr>
          </a:solidFill>
        </p:spPr>
        <p:txBody>
          <a:bodyPr anchor="ctr">
            <a:normAutofit/>
          </a:bodyPr>
          <a:lstStyle>
            <a:lvl1pPr algn="ctr">
              <a:defRPr sz="4000">
                <a:solidFill>
                  <a:schemeClr val="bg1"/>
                </a:solidFill>
              </a:defRPr>
            </a:lvl1pPr>
          </a:lstStyle>
          <a:p>
            <a:r>
              <a:rPr lang="fi-FI" dirty="0"/>
              <a:t>Esityksen otsikko</a:t>
            </a:r>
          </a:p>
        </p:txBody>
      </p:sp>
      <p:sp>
        <p:nvSpPr>
          <p:cNvPr id="3" name="Alaotsikko 2">
            <a:extLst>
              <a:ext uri="{FF2B5EF4-FFF2-40B4-BE49-F238E27FC236}">
                <a16:creationId xmlns:a16="http://schemas.microsoft.com/office/drawing/2014/main" id="{FFF32BE7-136A-442B-BCE3-EE68F227C803}"/>
              </a:ext>
            </a:extLst>
          </p:cNvPr>
          <p:cNvSpPr>
            <a:spLocks noGrp="1"/>
          </p:cNvSpPr>
          <p:nvPr>
            <p:ph type="subTitle" idx="1" hasCustomPrompt="1"/>
          </p:nvPr>
        </p:nvSpPr>
        <p:spPr>
          <a:xfrm>
            <a:off x="0" y="3432174"/>
            <a:ext cx="12192000" cy="1171575"/>
          </a:xfrm>
          <a:solidFill>
            <a:srgbClr val="957E55">
              <a:alpha val="54902"/>
            </a:srgbClr>
          </a:solidFill>
        </p:spPr>
        <p:txBody>
          <a:bodyPr anchor="ct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a:t>
            </a:r>
            <a:br>
              <a:rPr lang="fi-FI" dirty="0"/>
            </a:br>
            <a:r>
              <a:rPr lang="fi-FI" dirty="0"/>
              <a:t>titteli</a:t>
            </a:r>
          </a:p>
        </p:txBody>
      </p:sp>
      <p:sp>
        <p:nvSpPr>
          <p:cNvPr id="5" name="Picture Placeholder 4"/>
          <p:cNvSpPr>
            <a:spLocks noGrp="1"/>
          </p:cNvSpPr>
          <p:nvPr>
            <p:ph type="pic" sz="quarter" idx="10" hasCustomPrompt="1"/>
          </p:nvPr>
        </p:nvSpPr>
        <p:spPr>
          <a:xfrm>
            <a:off x="0" y="0"/>
            <a:ext cx="12192000" cy="5860974"/>
          </a:xfrm>
        </p:spPr>
        <p:txBody>
          <a:bodyPr/>
          <a:lstStyle>
            <a:lvl1pPr>
              <a:defRPr baseline="0"/>
            </a:lvl1pPr>
          </a:lstStyle>
          <a:p>
            <a:r>
              <a:rPr lang="fi-FI" dirty="0"/>
              <a:t>Tuo kuva tähän klikkaamalla keskellä kenttää olevaa ikonia ja vie se järjestä-työkalulla otsikkojen taakse jotta pääset muokkaamaan otsikoita ja saat ne näkyviin</a:t>
            </a:r>
          </a:p>
        </p:txBody>
      </p:sp>
      <p:sp>
        <p:nvSpPr>
          <p:cNvPr id="6" name="Sisällön paikkamerkki 5">
            <a:extLst>
              <a:ext uri="{FF2B5EF4-FFF2-40B4-BE49-F238E27FC236}">
                <a16:creationId xmlns:a16="http://schemas.microsoft.com/office/drawing/2014/main" id="{0C59DA80-0EB4-4DF3-B418-3F557B5215F6}"/>
              </a:ext>
            </a:extLst>
          </p:cNvPr>
          <p:cNvSpPr>
            <a:spLocks noGrp="1"/>
          </p:cNvSpPr>
          <p:nvPr>
            <p:ph sz="quarter" idx="11" hasCustomPrompt="1"/>
          </p:nvPr>
        </p:nvSpPr>
        <p:spPr>
          <a:xfrm>
            <a:off x="1952625" y="5991225"/>
            <a:ext cx="8753475" cy="742950"/>
          </a:xfrm>
        </p:spPr>
        <p:txBody>
          <a:bodyPr/>
          <a:lstStyle>
            <a:lvl1pPr marL="228600" marR="0" indent="-228600" algn="l" defTabSz="914400" rtl="0" eaLnBrk="1" fontAlgn="auto" latinLnBrk="0" hangingPunct="1">
              <a:lnSpc>
                <a:spcPct val="90000"/>
              </a:lnSpc>
              <a:spcBef>
                <a:spcPts val="1000"/>
              </a:spcBef>
              <a:spcAft>
                <a:spcPts val="0"/>
              </a:spcAft>
              <a:buClr>
                <a:schemeClr val="tx2"/>
              </a:buClr>
              <a:buSzTx/>
              <a:buFont typeface="Wingdings" panose="05000000000000000000" pitchFamily="2" charset="2"/>
              <a:buChar char="§"/>
              <a:tabLst/>
              <a:defRPr/>
            </a:lvl1pPr>
          </a:lstStyle>
          <a:p>
            <a:pPr marL="228600" marR="0" lvl="0" indent="-228600" algn="l" defTabSz="914400" rtl="0" eaLnBrk="1" fontAlgn="auto" latinLnBrk="0" hangingPunct="1">
              <a:lnSpc>
                <a:spcPct val="90000"/>
              </a:lnSpc>
              <a:spcBef>
                <a:spcPts val="1000"/>
              </a:spcBef>
              <a:spcAft>
                <a:spcPts val="0"/>
              </a:spcAft>
              <a:buClr>
                <a:schemeClr val="tx2"/>
              </a:buClr>
              <a:buSzTx/>
              <a:buFont typeface="Wingdings" panose="05000000000000000000" pitchFamily="2" charset="2"/>
              <a:buChar char="§"/>
              <a:tabLst/>
              <a:defRPr/>
            </a:pPr>
            <a:r>
              <a:rPr lang="en-US" dirty="0" err="1"/>
              <a:t>Yhteistyökumppaneiden</a:t>
            </a:r>
            <a:r>
              <a:rPr lang="en-US" dirty="0"/>
              <a:t> </a:t>
            </a:r>
            <a:r>
              <a:rPr lang="en-US" dirty="0" err="1"/>
              <a:t>logot</a:t>
            </a:r>
            <a:r>
              <a:rPr lang="en-US" dirty="0"/>
              <a:t> ja </a:t>
            </a:r>
            <a:r>
              <a:rPr lang="en-US" dirty="0" err="1"/>
              <a:t>muut</a:t>
            </a:r>
            <a:r>
              <a:rPr lang="en-US" dirty="0"/>
              <a:t> </a:t>
            </a:r>
            <a:r>
              <a:rPr lang="en-US" dirty="0" err="1"/>
              <a:t>lisäelementit</a:t>
            </a:r>
            <a:r>
              <a:rPr lang="en-US" dirty="0"/>
              <a:t> </a:t>
            </a:r>
            <a:r>
              <a:rPr lang="en-US" dirty="0" err="1"/>
              <a:t>tuodaan</a:t>
            </a:r>
            <a:r>
              <a:rPr lang="en-US" dirty="0"/>
              <a:t> </a:t>
            </a:r>
            <a:r>
              <a:rPr lang="en-US" dirty="0" err="1"/>
              <a:t>tälle</a:t>
            </a:r>
            <a:r>
              <a:rPr lang="en-US" dirty="0"/>
              <a:t> </a:t>
            </a:r>
            <a:r>
              <a:rPr lang="en-US" dirty="0" err="1"/>
              <a:t>alueelle</a:t>
            </a:r>
            <a:endParaRPr lang="fi-FI" dirty="0"/>
          </a:p>
          <a:p>
            <a:pPr lvl="0"/>
            <a:endParaRPr lang="fi-FI" dirty="0"/>
          </a:p>
        </p:txBody>
      </p:sp>
    </p:spTree>
    <p:extLst>
      <p:ext uri="{BB962C8B-B14F-4D97-AF65-F5344CB8AC3E}">
        <p14:creationId xmlns:p14="http://schemas.microsoft.com/office/powerpoint/2010/main" val="98548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uvallinen otsikkodia - sinin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52F354-CA85-418A-A226-CAD4D288C645}"/>
              </a:ext>
            </a:extLst>
          </p:cNvPr>
          <p:cNvSpPr>
            <a:spLocks noGrp="1"/>
          </p:cNvSpPr>
          <p:nvPr>
            <p:ph type="ctrTitle" hasCustomPrompt="1"/>
          </p:nvPr>
        </p:nvSpPr>
        <p:spPr>
          <a:xfrm>
            <a:off x="0" y="2644047"/>
            <a:ext cx="12192000" cy="784952"/>
          </a:xfrm>
          <a:solidFill>
            <a:srgbClr val="4298BF">
              <a:alpha val="54902"/>
            </a:srgbClr>
          </a:solidFill>
        </p:spPr>
        <p:txBody>
          <a:bodyPr anchor="ctr">
            <a:normAutofit/>
          </a:bodyPr>
          <a:lstStyle>
            <a:lvl1pPr algn="ctr">
              <a:defRPr sz="4000">
                <a:solidFill>
                  <a:schemeClr val="bg1"/>
                </a:solidFill>
              </a:defRPr>
            </a:lvl1pPr>
          </a:lstStyle>
          <a:p>
            <a:r>
              <a:rPr lang="fi-FI" dirty="0"/>
              <a:t>Esityksen otsikko</a:t>
            </a:r>
          </a:p>
        </p:txBody>
      </p:sp>
      <p:sp>
        <p:nvSpPr>
          <p:cNvPr id="3" name="Alaotsikko 2">
            <a:extLst>
              <a:ext uri="{FF2B5EF4-FFF2-40B4-BE49-F238E27FC236}">
                <a16:creationId xmlns:a16="http://schemas.microsoft.com/office/drawing/2014/main" id="{FFF32BE7-136A-442B-BCE3-EE68F227C803}"/>
              </a:ext>
            </a:extLst>
          </p:cNvPr>
          <p:cNvSpPr>
            <a:spLocks noGrp="1"/>
          </p:cNvSpPr>
          <p:nvPr>
            <p:ph type="subTitle" idx="1" hasCustomPrompt="1"/>
          </p:nvPr>
        </p:nvSpPr>
        <p:spPr>
          <a:xfrm>
            <a:off x="0" y="3432174"/>
            <a:ext cx="12192000" cy="1171575"/>
          </a:xfrm>
          <a:solidFill>
            <a:srgbClr val="4298BF">
              <a:alpha val="54902"/>
            </a:srgbClr>
          </a:solidFill>
        </p:spPr>
        <p:txBody>
          <a:bodyPr anchor="ct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a:t>
            </a:r>
            <a:br>
              <a:rPr lang="fi-FI" dirty="0"/>
            </a:br>
            <a:r>
              <a:rPr lang="fi-FI" dirty="0"/>
              <a:t>titteli</a:t>
            </a:r>
          </a:p>
        </p:txBody>
      </p:sp>
      <p:sp>
        <p:nvSpPr>
          <p:cNvPr id="5" name="Picture Placeholder 4"/>
          <p:cNvSpPr>
            <a:spLocks noGrp="1"/>
          </p:cNvSpPr>
          <p:nvPr>
            <p:ph type="pic" sz="quarter" idx="10" hasCustomPrompt="1"/>
          </p:nvPr>
        </p:nvSpPr>
        <p:spPr>
          <a:xfrm>
            <a:off x="0" y="0"/>
            <a:ext cx="12192000" cy="5860974"/>
          </a:xfrm>
        </p:spPr>
        <p:txBody>
          <a:bodyPr/>
          <a:lstStyle>
            <a:lvl1pPr>
              <a:defRPr baseline="0"/>
            </a:lvl1pPr>
          </a:lstStyle>
          <a:p>
            <a:r>
              <a:rPr lang="fi-FI" dirty="0"/>
              <a:t>Tuo kuva tähän klikkaamalla keskellä kenttää olevaa ikonia ja vie se järjestä-työkalulla otsikkojen taakse jotta pääset muokkaamaan otsikoita ja saat ne näkyviin</a:t>
            </a:r>
          </a:p>
        </p:txBody>
      </p:sp>
      <p:sp>
        <p:nvSpPr>
          <p:cNvPr id="6" name="Sisällön paikkamerkki 5">
            <a:extLst>
              <a:ext uri="{FF2B5EF4-FFF2-40B4-BE49-F238E27FC236}">
                <a16:creationId xmlns:a16="http://schemas.microsoft.com/office/drawing/2014/main" id="{0C59DA80-0EB4-4DF3-B418-3F557B5215F6}"/>
              </a:ext>
            </a:extLst>
          </p:cNvPr>
          <p:cNvSpPr>
            <a:spLocks noGrp="1"/>
          </p:cNvSpPr>
          <p:nvPr>
            <p:ph sz="quarter" idx="11" hasCustomPrompt="1"/>
          </p:nvPr>
        </p:nvSpPr>
        <p:spPr>
          <a:xfrm>
            <a:off x="1952625" y="5991225"/>
            <a:ext cx="8753475" cy="742950"/>
          </a:xfrm>
        </p:spPr>
        <p:txBody>
          <a:bodyPr/>
          <a:lstStyle>
            <a:lvl1pPr marL="228600" marR="0" indent="-228600" algn="l" defTabSz="914400" rtl="0" eaLnBrk="1" fontAlgn="auto" latinLnBrk="0" hangingPunct="1">
              <a:lnSpc>
                <a:spcPct val="90000"/>
              </a:lnSpc>
              <a:spcBef>
                <a:spcPts val="1000"/>
              </a:spcBef>
              <a:spcAft>
                <a:spcPts val="0"/>
              </a:spcAft>
              <a:buClr>
                <a:schemeClr val="tx2"/>
              </a:buClr>
              <a:buSzTx/>
              <a:buFont typeface="Wingdings" panose="05000000000000000000" pitchFamily="2" charset="2"/>
              <a:buChar char="§"/>
              <a:tabLst/>
              <a:defRPr/>
            </a:lvl1pPr>
          </a:lstStyle>
          <a:p>
            <a:pPr marL="228600" marR="0" lvl="0" indent="-228600" algn="l" defTabSz="914400" rtl="0" eaLnBrk="1" fontAlgn="auto" latinLnBrk="0" hangingPunct="1">
              <a:lnSpc>
                <a:spcPct val="90000"/>
              </a:lnSpc>
              <a:spcBef>
                <a:spcPts val="1000"/>
              </a:spcBef>
              <a:spcAft>
                <a:spcPts val="0"/>
              </a:spcAft>
              <a:buClr>
                <a:schemeClr val="tx2"/>
              </a:buClr>
              <a:buSzTx/>
              <a:buFont typeface="Wingdings" panose="05000000000000000000" pitchFamily="2" charset="2"/>
              <a:buChar char="§"/>
              <a:tabLst/>
              <a:defRPr/>
            </a:pPr>
            <a:r>
              <a:rPr lang="en-US" dirty="0" err="1"/>
              <a:t>Yhteistyökumppaneiden</a:t>
            </a:r>
            <a:r>
              <a:rPr lang="en-US" dirty="0"/>
              <a:t> </a:t>
            </a:r>
            <a:r>
              <a:rPr lang="en-US" dirty="0" err="1"/>
              <a:t>logot</a:t>
            </a:r>
            <a:r>
              <a:rPr lang="en-US" dirty="0"/>
              <a:t> ja </a:t>
            </a:r>
            <a:r>
              <a:rPr lang="en-US" dirty="0" err="1"/>
              <a:t>muut</a:t>
            </a:r>
            <a:r>
              <a:rPr lang="en-US" dirty="0"/>
              <a:t> </a:t>
            </a:r>
            <a:r>
              <a:rPr lang="en-US" dirty="0" err="1"/>
              <a:t>lisäelementit</a:t>
            </a:r>
            <a:r>
              <a:rPr lang="en-US" dirty="0"/>
              <a:t> </a:t>
            </a:r>
            <a:r>
              <a:rPr lang="en-US" dirty="0" err="1"/>
              <a:t>tuodaan</a:t>
            </a:r>
            <a:r>
              <a:rPr lang="en-US" dirty="0"/>
              <a:t> </a:t>
            </a:r>
            <a:r>
              <a:rPr lang="en-US" dirty="0" err="1"/>
              <a:t>tälle</a:t>
            </a:r>
            <a:r>
              <a:rPr lang="en-US" dirty="0"/>
              <a:t> </a:t>
            </a:r>
            <a:r>
              <a:rPr lang="en-US" dirty="0" err="1"/>
              <a:t>alueelle</a:t>
            </a:r>
            <a:endParaRPr lang="fi-FI" dirty="0"/>
          </a:p>
          <a:p>
            <a:pPr lvl="0"/>
            <a:endParaRPr lang="fi-FI" dirty="0"/>
          </a:p>
        </p:txBody>
      </p:sp>
    </p:spTree>
    <p:extLst>
      <p:ext uri="{BB962C8B-B14F-4D97-AF65-F5344CB8AC3E}">
        <p14:creationId xmlns:p14="http://schemas.microsoft.com/office/powerpoint/2010/main" val="329421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Kaksi palsta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A127ED-35F7-4FFD-B086-3F4B23A0610C}"/>
              </a:ext>
            </a:extLst>
          </p:cNvPr>
          <p:cNvSpPr>
            <a:spLocks noGrp="1"/>
          </p:cNvSpPr>
          <p:nvPr>
            <p:ph type="title"/>
          </p:nvPr>
        </p:nvSpPr>
        <p:spPr>
          <a:xfrm>
            <a:off x="838200" y="365125"/>
            <a:ext cx="10515600" cy="792000"/>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3D9D9B13-E7BE-4CC3-9D48-3AE3FD509048}"/>
              </a:ext>
            </a:extLst>
          </p:cNvPr>
          <p:cNvSpPr>
            <a:spLocks noGrp="1"/>
          </p:cNvSpPr>
          <p:nvPr>
            <p:ph sz="half" idx="1"/>
          </p:nvPr>
        </p:nvSpPr>
        <p:spPr>
          <a:xfrm>
            <a:off x="838200" y="1335087"/>
            <a:ext cx="5181600" cy="4475163"/>
          </a:xfrm>
        </p:spPr>
        <p:txBody>
          <a:bodyPr>
            <a:normAutofit/>
          </a:bodyPr>
          <a:lstStyle>
            <a:lvl1pPr>
              <a:defRPr sz="2800"/>
            </a:lvl1pPr>
            <a:lvl2pPr>
              <a:defRPr sz="2800"/>
            </a:lvl2pPr>
            <a:lvl3pPr>
              <a:defRPr sz="2800"/>
            </a:lvl3pPr>
            <a:lvl4pPr>
              <a:defRPr sz="2800"/>
            </a:lvl4pPr>
            <a:lvl5pPr>
              <a:defRPr sz="2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F6E0C411-A2DE-400E-B9EA-44CD04ADC724}"/>
              </a:ext>
            </a:extLst>
          </p:cNvPr>
          <p:cNvSpPr>
            <a:spLocks noGrp="1"/>
          </p:cNvSpPr>
          <p:nvPr>
            <p:ph sz="half" idx="2"/>
          </p:nvPr>
        </p:nvSpPr>
        <p:spPr>
          <a:xfrm>
            <a:off x="6172200" y="1335087"/>
            <a:ext cx="5181600" cy="4475163"/>
          </a:xfrm>
        </p:spPr>
        <p:txBody>
          <a:bodyPr>
            <a:normAutofit/>
          </a:bodyPr>
          <a:lstStyle>
            <a:lvl1pPr>
              <a:defRPr sz="2800"/>
            </a:lvl1pPr>
            <a:lvl2pPr>
              <a:defRPr sz="2800"/>
            </a:lvl2pPr>
            <a:lvl3pPr>
              <a:defRPr sz="2800"/>
            </a:lvl3pPr>
            <a:lvl4pPr>
              <a:defRPr sz="2800"/>
            </a:lvl4pPr>
            <a:lvl5pPr>
              <a:defRPr sz="2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4">
            <a:extLst>
              <a:ext uri="{FF2B5EF4-FFF2-40B4-BE49-F238E27FC236}">
                <a16:creationId xmlns:a16="http://schemas.microsoft.com/office/drawing/2014/main" id="{90A7FB55-6781-4624-9F85-8041DE0E9C80}"/>
              </a:ext>
            </a:extLst>
          </p:cNvPr>
          <p:cNvSpPr>
            <a:spLocks noGrp="1"/>
          </p:cNvSpPr>
          <p:nvPr>
            <p:ph type="dt" sz="half" idx="10"/>
          </p:nvPr>
        </p:nvSpPr>
        <p:spPr/>
        <p:txBody>
          <a:bodyPr/>
          <a:lstStyle/>
          <a:p>
            <a:fld id="{6B520734-956E-4F05-BEFC-BBEA7C0F09BF}" type="datetime1">
              <a:rPr lang="fi-FI" smtClean="0"/>
              <a:t>20.8.2023</a:t>
            </a:fld>
            <a:endParaRPr lang="fi-FI"/>
          </a:p>
        </p:txBody>
      </p:sp>
      <p:sp>
        <p:nvSpPr>
          <p:cNvPr id="7" name="Dian numeron paikkamerkki 6">
            <a:extLst>
              <a:ext uri="{FF2B5EF4-FFF2-40B4-BE49-F238E27FC236}">
                <a16:creationId xmlns:a16="http://schemas.microsoft.com/office/drawing/2014/main" id="{CF1BDF48-A646-443C-B39F-95E71A558564}"/>
              </a:ext>
            </a:extLst>
          </p:cNvPr>
          <p:cNvSpPr>
            <a:spLocks noGrp="1"/>
          </p:cNvSpPr>
          <p:nvPr>
            <p:ph type="sldNum" sz="quarter" idx="12"/>
          </p:nvPr>
        </p:nvSpPr>
        <p:spPr/>
        <p:txBody>
          <a:bodyPr/>
          <a:lstStyle/>
          <a:p>
            <a:fld id="{3319902A-404F-4F89-8B01-08BA65DEE2AB}" type="slidenum">
              <a:rPr lang="fi-FI" smtClean="0"/>
              <a:t>‹#›</a:t>
            </a:fld>
            <a:endParaRPr lang="fi-FI" dirty="0"/>
          </a:p>
        </p:txBody>
      </p:sp>
    </p:spTree>
    <p:extLst>
      <p:ext uri="{BB962C8B-B14F-4D97-AF65-F5344CB8AC3E}">
        <p14:creationId xmlns:p14="http://schemas.microsoft.com/office/powerpoint/2010/main" val="303710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Väli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D888E7-29F5-4A57-B649-23546C8F6D22}"/>
              </a:ext>
            </a:extLst>
          </p:cNvPr>
          <p:cNvSpPr>
            <a:spLocks noGrp="1"/>
          </p:cNvSpPr>
          <p:nvPr>
            <p:ph type="title"/>
          </p:nvPr>
        </p:nvSpPr>
        <p:spPr>
          <a:xfrm>
            <a:off x="831850" y="1709739"/>
            <a:ext cx="10515600" cy="1719262"/>
          </a:xfrm>
        </p:spPr>
        <p:txBody>
          <a:bodyPr anchor="b">
            <a:normAutofit/>
          </a:bodyPr>
          <a:lstStyle>
            <a:lvl1pPr algn="ct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650522E8-B8A7-497C-A907-528A4C1CF3EA}"/>
              </a:ext>
            </a:extLst>
          </p:cNvPr>
          <p:cNvSpPr>
            <a:spLocks noGrp="1"/>
          </p:cNvSpPr>
          <p:nvPr>
            <p:ph type="body" idx="1"/>
          </p:nvPr>
        </p:nvSpPr>
        <p:spPr>
          <a:xfrm>
            <a:off x="831850" y="3648074"/>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
        <p:nvSpPr>
          <p:cNvPr id="4" name="Päivämäärän paikkamerkki 3">
            <a:extLst>
              <a:ext uri="{FF2B5EF4-FFF2-40B4-BE49-F238E27FC236}">
                <a16:creationId xmlns:a16="http://schemas.microsoft.com/office/drawing/2014/main" id="{260FB96D-74E0-46A1-825B-AA3B32F2D421}"/>
              </a:ext>
            </a:extLst>
          </p:cNvPr>
          <p:cNvSpPr>
            <a:spLocks noGrp="1"/>
          </p:cNvSpPr>
          <p:nvPr>
            <p:ph type="dt" sz="half" idx="10"/>
          </p:nvPr>
        </p:nvSpPr>
        <p:spPr/>
        <p:txBody>
          <a:bodyPr/>
          <a:lstStyle/>
          <a:p>
            <a:fld id="{2ADC1C54-10C1-4004-A006-31185E968673}" type="datetime1">
              <a:rPr lang="fi-FI" smtClean="0"/>
              <a:t>20.8.2023</a:t>
            </a:fld>
            <a:endParaRPr lang="fi-FI"/>
          </a:p>
        </p:txBody>
      </p:sp>
      <p:sp>
        <p:nvSpPr>
          <p:cNvPr id="6" name="Dian numeron paikkamerkki 5">
            <a:extLst>
              <a:ext uri="{FF2B5EF4-FFF2-40B4-BE49-F238E27FC236}">
                <a16:creationId xmlns:a16="http://schemas.microsoft.com/office/drawing/2014/main" id="{FE8A1BA5-B0DC-4BF3-BC4D-0DF159031BD3}"/>
              </a:ext>
            </a:extLst>
          </p:cNvPr>
          <p:cNvSpPr>
            <a:spLocks noGrp="1"/>
          </p:cNvSpPr>
          <p:nvPr>
            <p:ph type="sldNum" sz="quarter" idx="12"/>
          </p:nvPr>
        </p:nvSpPr>
        <p:spPr/>
        <p:txBody>
          <a:bodyPr/>
          <a:lstStyle/>
          <a:p>
            <a:fld id="{3319902A-404F-4F89-8B01-08BA65DEE2AB}" type="slidenum">
              <a:rPr lang="fi-FI" smtClean="0"/>
              <a:t>‹#›</a:t>
            </a:fld>
            <a:endParaRPr lang="fi-FI"/>
          </a:p>
        </p:txBody>
      </p:sp>
    </p:spTree>
    <p:extLst>
      <p:ext uri="{BB962C8B-B14F-4D97-AF65-F5344CB8AC3E}">
        <p14:creationId xmlns:p14="http://schemas.microsoft.com/office/powerpoint/2010/main" val="263717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127C20-7FF7-4B68-9DD4-86D6C23FD490}"/>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EA96C27-18C9-47F6-AB4C-87CA20347081}"/>
              </a:ext>
            </a:extLst>
          </p:cNvPr>
          <p:cNvSpPr>
            <a:spLocks noGrp="1"/>
          </p:cNvSpPr>
          <p:nvPr>
            <p:ph type="dt" sz="half" idx="10"/>
          </p:nvPr>
        </p:nvSpPr>
        <p:spPr/>
        <p:txBody>
          <a:bodyPr/>
          <a:lstStyle/>
          <a:p>
            <a:fld id="{48A17C53-814F-48F1-80E7-567F35F4555A}" type="datetime1">
              <a:rPr lang="fi-FI" smtClean="0"/>
              <a:t>20.8.2023</a:t>
            </a:fld>
            <a:endParaRPr lang="fi-FI"/>
          </a:p>
        </p:txBody>
      </p:sp>
      <p:sp>
        <p:nvSpPr>
          <p:cNvPr id="5" name="Dian numeron paikkamerkki 4">
            <a:extLst>
              <a:ext uri="{FF2B5EF4-FFF2-40B4-BE49-F238E27FC236}">
                <a16:creationId xmlns:a16="http://schemas.microsoft.com/office/drawing/2014/main" id="{DD131168-399E-4166-8A97-6C1D2E266974}"/>
              </a:ext>
            </a:extLst>
          </p:cNvPr>
          <p:cNvSpPr>
            <a:spLocks noGrp="1"/>
          </p:cNvSpPr>
          <p:nvPr>
            <p:ph type="sldNum" sz="quarter" idx="12"/>
          </p:nvPr>
        </p:nvSpPr>
        <p:spPr/>
        <p:txBody>
          <a:bodyPr/>
          <a:lstStyle/>
          <a:p>
            <a:fld id="{3319902A-404F-4F89-8B01-08BA65DEE2AB}" type="slidenum">
              <a:rPr lang="fi-FI" smtClean="0"/>
              <a:t>‹#›</a:t>
            </a:fld>
            <a:endParaRPr lang="fi-FI"/>
          </a:p>
        </p:txBody>
      </p:sp>
    </p:spTree>
    <p:extLst>
      <p:ext uri="{BB962C8B-B14F-4D97-AF65-F5344CB8AC3E}">
        <p14:creationId xmlns:p14="http://schemas.microsoft.com/office/powerpoint/2010/main" val="261367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CDB6964-5B86-40DF-B4C9-4F4F13FF63CB}"/>
              </a:ext>
            </a:extLst>
          </p:cNvPr>
          <p:cNvSpPr>
            <a:spLocks noGrp="1"/>
          </p:cNvSpPr>
          <p:nvPr>
            <p:ph type="dt" sz="half" idx="10"/>
          </p:nvPr>
        </p:nvSpPr>
        <p:spPr/>
        <p:txBody>
          <a:bodyPr/>
          <a:lstStyle/>
          <a:p>
            <a:fld id="{3612DA37-452C-472F-AF20-8DDB60F21BB3}" type="datetime1">
              <a:rPr lang="fi-FI" smtClean="0"/>
              <a:t>20.8.2023</a:t>
            </a:fld>
            <a:endParaRPr lang="fi-FI"/>
          </a:p>
        </p:txBody>
      </p:sp>
      <p:sp>
        <p:nvSpPr>
          <p:cNvPr id="4" name="Dian numeron paikkamerkki 3">
            <a:extLst>
              <a:ext uri="{FF2B5EF4-FFF2-40B4-BE49-F238E27FC236}">
                <a16:creationId xmlns:a16="http://schemas.microsoft.com/office/drawing/2014/main" id="{25BB97AF-C9F6-451D-86E7-55B0211D96F0}"/>
              </a:ext>
            </a:extLst>
          </p:cNvPr>
          <p:cNvSpPr>
            <a:spLocks noGrp="1"/>
          </p:cNvSpPr>
          <p:nvPr>
            <p:ph type="sldNum" sz="quarter" idx="12"/>
          </p:nvPr>
        </p:nvSpPr>
        <p:spPr/>
        <p:txBody>
          <a:bodyPr/>
          <a:lstStyle/>
          <a:p>
            <a:fld id="{3319902A-404F-4F89-8B01-08BA65DEE2AB}" type="slidenum">
              <a:rPr lang="fi-FI" smtClean="0"/>
              <a:t>‹#›</a:t>
            </a:fld>
            <a:endParaRPr lang="fi-FI"/>
          </a:p>
        </p:txBody>
      </p:sp>
    </p:spTree>
    <p:extLst>
      <p:ext uri="{BB962C8B-B14F-4D97-AF65-F5344CB8AC3E}">
        <p14:creationId xmlns:p14="http://schemas.microsoft.com/office/powerpoint/2010/main" val="65588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BD47C1-613E-41CC-9EDF-5BB9CEA81043}"/>
              </a:ext>
            </a:extLst>
          </p:cNvPr>
          <p:cNvSpPr>
            <a:spLocks noGrp="1"/>
          </p:cNvSpPr>
          <p:nvPr>
            <p:ph type="title"/>
          </p:nvPr>
        </p:nvSpPr>
        <p:spPr>
          <a:xfrm>
            <a:off x="839788" y="457200"/>
            <a:ext cx="3291537" cy="1476000"/>
          </a:xfrm>
        </p:spPr>
        <p:txBody>
          <a:bodyPr anchor="b">
            <a:normAutofit/>
          </a:bodyPr>
          <a:lstStyle>
            <a:lvl1pPr algn="l">
              <a:defRPr sz="2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9458C43-8C43-4095-812C-6E8636124D60}"/>
              </a:ext>
            </a:extLst>
          </p:cNvPr>
          <p:cNvSpPr>
            <a:spLocks noGrp="1"/>
          </p:cNvSpPr>
          <p:nvPr>
            <p:ph idx="1"/>
          </p:nvPr>
        </p:nvSpPr>
        <p:spPr>
          <a:xfrm>
            <a:off x="4505899" y="0"/>
            <a:ext cx="7686101" cy="6858000"/>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a:extLst>
              <a:ext uri="{FF2B5EF4-FFF2-40B4-BE49-F238E27FC236}">
                <a16:creationId xmlns:a16="http://schemas.microsoft.com/office/drawing/2014/main" id="{F5338F1A-7F08-4908-972A-639DA328E7E4}"/>
              </a:ext>
            </a:extLst>
          </p:cNvPr>
          <p:cNvSpPr>
            <a:spLocks noGrp="1"/>
          </p:cNvSpPr>
          <p:nvPr>
            <p:ph type="body" sz="half" idx="2"/>
          </p:nvPr>
        </p:nvSpPr>
        <p:spPr>
          <a:xfrm>
            <a:off x="839788" y="2041498"/>
            <a:ext cx="3291537" cy="3780000"/>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5" name="Päivämäärän paikkamerkki 4">
            <a:extLst>
              <a:ext uri="{FF2B5EF4-FFF2-40B4-BE49-F238E27FC236}">
                <a16:creationId xmlns:a16="http://schemas.microsoft.com/office/drawing/2014/main" id="{18EB1179-175D-4B01-9530-544882DD71CF}"/>
              </a:ext>
            </a:extLst>
          </p:cNvPr>
          <p:cNvSpPr>
            <a:spLocks noGrp="1"/>
          </p:cNvSpPr>
          <p:nvPr>
            <p:ph type="dt" sz="half" idx="10"/>
          </p:nvPr>
        </p:nvSpPr>
        <p:spPr/>
        <p:txBody>
          <a:bodyPr/>
          <a:lstStyle/>
          <a:p>
            <a:fld id="{13B39DB5-0CB7-49DE-A0D0-F73C385E789A}" type="datetime1">
              <a:rPr lang="fi-FI" smtClean="0"/>
              <a:t>20.8.2023</a:t>
            </a:fld>
            <a:endParaRPr lang="fi-FI"/>
          </a:p>
        </p:txBody>
      </p:sp>
      <p:sp>
        <p:nvSpPr>
          <p:cNvPr id="7" name="Dian numeron paikkamerkki 6">
            <a:extLst>
              <a:ext uri="{FF2B5EF4-FFF2-40B4-BE49-F238E27FC236}">
                <a16:creationId xmlns:a16="http://schemas.microsoft.com/office/drawing/2014/main" id="{7DB2F493-BA1E-4EF6-A6EE-9A2A9AA2DE83}"/>
              </a:ext>
            </a:extLst>
          </p:cNvPr>
          <p:cNvSpPr>
            <a:spLocks noGrp="1"/>
          </p:cNvSpPr>
          <p:nvPr>
            <p:ph type="sldNum" sz="quarter" idx="12"/>
          </p:nvPr>
        </p:nvSpPr>
        <p:spPr/>
        <p:txBody>
          <a:bodyPr/>
          <a:lstStyle/>
          <a:p>
            <a:fld id="{3319902A-404F-4F89-8B01-08BA65DEE2AB}" type="slidenum">
              <a:rPr lang="fi-FI" smtClean="0"/>
              <a:t>‹#›</a:t>
            </a:fld>
            <a:endParaRPr lang="fi-FI"/>
          </a:p>
        </p:txBody>
      </p:sp>
    </p:spTree>
    <p:extLst>
      <p:ext uri="{BB962C8B-B14F-4D97-AF65-F5344CB8AC3E}">
        <p14:creationId xmlns:p14="http://schemas.microsoft.com/office/powerpoint/2010/main" val="423727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59008" cy="634082"/>
          </a:xfrm>
        </p:spPr>
        <p:txBody>
          <a:bodyPr/>
          <a:lstStyle>
            <a:lvl1pPr>
              <a:defRPr baseline="0"/>
            </a:lvl1pPr>
          </a:lstStyle>
          <a:p>
            <a:r>
              <a:rPr lang="en-US"/>
              <a:t>Click to edit Master title style</a:t>
            </a:r>
            <a:endParaRPr lang="fi-FI"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 name="Date Placeholder 3"/>
          <p:cNvSpPr>
            <a:spLocks noGrp="1"/>
          </p:cNvSpPr>
          <p:nvPr>
            <p:ph type="dt" sz="half" idx="10"/>
          </p:nvPr>
        </p:nvSpPr>
        <p:spPr/>
        <p:txBody>
          <a:bodyPr/>
          <a:lstStyle/>
          <a:p>
            <a:fld id="{2F1C049E-9043-4FEA-A56C-8F1A80982448}" type="datetimeFigureOut">
              <a:rPr lang="fi-FI" smtClean="0"/>
              <a:t>20.8.2023</a:t>
            </a:fld>
            <a:endParaRPr lang="fi-FI"/>
          </a:p>
        </p:txBody>
      </p:sp>
      <p:sp>
        <p:nvSpPr>
          <p:cNvPr id="5" name="Footer Placeholder 4"/>
          <p:cNvSpPr>
            <a:spLocks noGrp="1"/>
          </p:cNvSpPr>
          <p:nvPr>
            <p:ph type="ftr" sz="quarter" idx="11"/>
          </p:nvPr>
        </p:nvSpPr>
        <p:spPr/>
        <p:txBody>
          <a:bodyPr/>
          <a:lstStyle>
            <a:lvl1pPr algn="l">
              <a:defRPr/>
            </a:lvl1pPr>
          </a:lstStyle>
          <a:p>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52657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52F354-CA85-418A-A226-CAD4D288C645}"/>
              </a:ext>
            </a:extLst>
          </p:cNvPr>
          <p:cNvSpPr>
            <a:spLocks noGrp="1"/>
          </p:cNvSpPr>
          <p:nvPr>
            <p:ph type="ctrTitle" hasCustomPrompt="1"/>
          </p:nvPr>
        </p:nvSpPr>
        <p:spPr>
          <a:xfrm>
            <a:off x="1524000" y="1600201"/>
            <a:ext cx="9144000" cy="1828799"/>
          </a:xfrm>
        </p:spPr>
        <p:txBody>
          <a:bodyPr anchor="b">
            <a:normAutofit/>
          </a:bodyPr>
          <a:lstStyle>
            <a:lvl1pPr algn="ctr">
              <a:defRPr sz="4000"/>
            </a:lvl1pPr>
          </a:lstStyle>
          <a:p>
            <a:r>
              <a:rPr lang="fi-FI" dirty="0"/>
              <a:t>Esityksen otsikko</a:t>
            </a:r>
          </a:p>
        </p:txBody>
      </p:sp>
      <p:sp>
        <p:nvSpPr>
          <p:cNvPr id="3" name="Alaotsikko 2">
            <a:extLst>
              <a:ext uri="{FF2B5EF4-FFF2-40B4-BE49-F238E27FC236}">
                <a16:creationId xmlns:a16="http://schemas.microsoft.com/office/drawing/2014/main" id="{FFF32BE7-136A-442B-BCE3-EE68F227C803}"/>
              </a:ext>
            </a:extLst>
          </p:cNvPr>
          <p:cNvSpPr>
            <a:spLocks noGrp="1"/>
          </p:cNvSpPr>
          <p:nvPr>
            <p:ph type="subTitle" idx="1" hasCustomPrompt="1"/>
          </p:nvPr>
        </p:nvSpPr>
        <p:spPr>
          <a:xfrm>
            <a:off x="1524000" y="3935895"/>
            <a:ext cx="9144000" cy="1321903"/>
          </a:xfrm>
        </p:spPr>
        <p:txBody>
          <a:bodyPr>
            <a:normAutofit/>
          </a:bodyPr>
          <a:lstStyle>
            <a:lvl1pPr marL="0" indent="0" algn="ctr">
              <a:buNone/>
              <a:defRPr sz="24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a:t>
            </a:r>
            <a:br>
              <a:rPr lang="fi-FI" dirty="0"/>
            </a:br>
            <a:r>
              <a:rPr lang="fi-FI" dirty="0"/>
              <a:t>titteli</a:t>
            </a:r>
          </a:p>
        </p:txBody>
      </p:sp>
      <p:sp>
        <p:nvSpPr>
          <p:cNvPr id="5" name="Content Placeholder 4"/>
          <p:cNvSpPr>
            <a:spLocks noGrp="1"/>
          </p:cNvSpPr>
          <p:nvPr>
            <p:ph sz="quarter" idx="10" hasCustomPrompt="1"/>
          </p:nvPr>
        </p:nvSpPr>
        <p:spPr>
          <a:xfrm>
            <a:off x="1524000" y="5416550"/>
            <a:ext cx="9144000" cy="1257300"/>
          </a:xfrm>
        </p:spPr>
        <p:txBody>
          <a:bodyPr/>
          <a:lstStyle>
            <a:lvl1pPr>
              <a:defRPr/>
            </a:lvl1pPr>
          </a:lstStyle>
          <a:p>
            <a:pPr lvl="0"/>
            <a:r>
              <a:rPr lang="en-US" dirty="0" err="1"/>
              <a:t>Yhteistyökumppaneiden</a:t>
            </a:r>
            <a:r>
              <a:rPr lang="en-US" dirty="0"/>
              <a:t> </a:t>
            </a:r>
            <a:r>
              <a:rPr lang="en-US" dirty="0" err="1"/>
              <a:t>logot</a:t>
            </a:r>
            <a:r>
              <a:rPr lang="en-US" dirty="0"/>
              <a:t> ja </a:t>
            </a:r>
            <a:r>
              <a:rPr lang="en-US" dirty="0" err="1"/>
              <a:t>muut</a:t>
            </a:r>
            <a:r>
              <a:rPr lang="en-US" dirty="0"/>
              <a:t> </a:t>
            </a:r>
            <a:r>
              <a:rPr lang="en-US" dirty="0" err="1"/>
              <a:t>lisäelementit</a:t>
            </a:r>
            <a:r>
              <a:rPr lang="en-US" dirty="0"/>
              <a:t> </a:t>
            </a:r>
            <a:r>
              <a:rPr lang="en-US" dirty="0" err="1"/>
              <a:t>tuodaan</a:t>
            </a:r>
            <a:r>
              <a:rPr lang="en-US" dirty="0"/>
              <a:t> </a:t>
            </a:r>
            <a:r>
              <a:rPr lang="en-US" dirty="0" err="1"/>
              <a:t>tälle</a:t>
            </a:r>
            <a:r>
              <a:rPr lang="en-US" dirty="0"/>
              <a:t> </a:t>
            </a:r>
            <a:r>
              <a:rPr lang="en-US" dirty="0" err="1"/>
              <a:t>alueelle</a:t>
            </a:r>
            <a:endParaRPr lang="fi-FI" dirty="0"/>
          </a:p>
        </p:txBody>
      </p:sp>
      <p:pic>
        <p:nvPicPr>
          <p:cNvPr id="6" name="Kuva 5" descr="Kuva, joka sisältää kohteen teksti, clipart-kuva&#10;&#10;Kuvaus luotu automaattisesti">
            <a:extLst>
              <a:ext uri="{FF2B5EF4-FFF2-40B4-BE49-F238E27FC236}">
                <a16:creationId xmlns:a16="http://schemas.microsoft.com/office/drawing/2014/main" id="{0A563A10-5EFA-422B-BF8F-14D3379EE1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2100" y="5610860"/>
            <a:ext cx="1447800" cy="434340"/>
          </a:xfrm>
          <a:prstGeom prst="rect">
            <a:avLst/>
          </a:prstGeom>
        </p:spPr>
      </p:pic>
    </p:spTree>
    <p:extLst>
      <p:ext uri="{BB962C8B-B14F-4D97-AF65-F5344CB8AC3E}">
        <p14:creationId xmlns:p14="http://schemas.microsoft.com/office/powerpoint/2010/main" val="1721287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ppudia">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95AE650F-C82D-4AD3-BF5C-4C156C335851}"/>
              </a:ext>
            </a:extLst>
          </p:cNvPr>
          <p:cNvSpPr txBox="1"/>
          <p:nvPr userDrawn="1"/>
        </p:nvSpPr>
        <p:spPr>
          <a:xfrm>
            <a:off x="3457575" y="2782669"/>
            <a:ext cx="5276850" cy="584775"/>
          </a:xfrm>
          <a:prstGeom prst="rect">
            <a:avLst/>
          </a:prstGeom>
          <a:noFill/>
        </p:spPr>
        <p:txBody>
          <a:bodyPr wrap="square" rtlCol="0">
            <a:spAutoFit/>
          </a:bodyPr>
          <a:lstStyle/>
          <a:p>
            <a:pPr algn="ctr"/>
            <a:r>
              <a:rPr lang="fi-FI" sz="3200" dirty="0">
                <a:solidFill>
                  <a:schemeClr val="accent1"/>
                </a:solidFill>
                <a:latin typeface="+mj-lt"/>
              </a:rPr>
              <a:t>www.nationallibrary.fi</a:t>
            </a:r>
          </a:p>
        </p:txBody>
      </p:sp>
      <p:sp>
        <p:nvSpPr>
          <p:cNvPr id="3" name="Alaotsikko 2">
            <a:extLst>
              <a:ext uri="{FF2B5EF4-FFF2-40B4-BE49-F238E27FC236}">
                <a16:creationId xmlns:a16="http://schemas.microsoft.com/office/drawing/2014/main" id="{FFF32BE7-136A-442B-BCE3-EE68F227C803}"/>
              </a:ext>
            </a:extLst>
          </p:cNvPr>
          <p:cNvSpPr>
            <a:spLocks noGrp="1"/>
          </p:cNvSpPr>
          <p:nvPr>
            <p:ph type="subTitle" idx="1" hasCustomPrompt="1"/>
          </p:nvPr>
        </p:nvSpPr>
        <p:spPr>
          <a:xfrm>
            <a:off x="1524000" y="3935896"/>
            <a:ext cx="9144000" cy="1321903"/>
          </a:xfrm>
        </p:spPr>
        <p:txBody>
          <a:bodyPr>
            <a:normAutofit/>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a:t>
            </a:r>
            <a:br>
              <a:rPr lang="fi-FI" dirty="0"/>
            </a:br>
            <a:r>
              <a:rPr lang="fi-FI" dirty="0"/>
              <a:t>titteli</a:t>
            </a:r>
            <a:br>
              <a:rPr lang="fi-FI" dirty="0"/>
            </a:br>
            <a:r>
              <a:rPr lang="fi-FI" dirty="0"/>
              <a:t>sähköposti</a:t>
            </a:r>
          </a:p>
        </p:txBody>
      </p:sp>
      <p:sp>
        <p:nvSpPr>
          <p:cNvPr id="4" name="Content Placeholder 4"/>
          <p:cNvSpPr>
            <a:spLocks noGrp="1"/>
          </p:cNvSpPr>
          <p:nvPr>
            <p:ph sz="quarter" idx="10" hasCustomPrompt="1"/>
          </p:nvPr>
        </p:nvSpPr>
        <p:spPr>
          <a:xfrm>
            <a:off x="1524000" y="5416550"/>
            <a:ext cx="9144000" cy="1257300"/>
          </a:xfrm>
        </p:spPr>
        <p:txBody>
          <a:bodyPr/>
          <a:lstStyle>
            <a:lvl1pPr>
              <a:defRPr/>
            </a:lvl1pPr>
          </a:lstStyle>
          <a:p>
            <a:pPr lvl="0"/>
            <a:r>
              <a:rPr lang="en-US" dirty="0" err="1"/>
              <a:t>Yhteistyökumppaneiden</a:t>
            </a:r>
            <a:r>
              <a:rPr lang="en-US" dirty="0"/>
              <a:t> </a:t>
            </a:r>
            <a:r>
              <a:rPr lang="en-US" dirty="0" err="1"/>
              <a:t>logot</a:t>
            </a:r>
            <a:r>
              <a:rPr lang="en-US" dirty="0"/>
              <a:t> ja </a:t>
            </a:r>
            <a:r>
              <a:rPr lang="en-US" dirty="0" err="1"/>
              <a:t>muut</a:t>
            </a:r>
            <a:r>
              <a:rPr lang="en-US" dirty="0"/>
              <a:t> </a:t>
            </a:r>
            <a:r>
              <a:rPr lang="en-US" dirty="0" err="1"/>
              <a:t>lisäelementit</a:t>
            </a:r>
            <a:r>
              <a:rPr lang="en-US" dirty="0"/>
              <a:t> </a:t>
            </a:r>
            <a:r>
              <a:rPr lang="en-US" dirty="0" err="1"/>
              <a:t>tuodaan</a:t>
            </a:r>
            <a:r>
              <a:rPr lang="en-US" dirty="0"/>
              <a:t> </a:t>
            </a:r>
            <a:r>
              <a:rPr lang="en-US" dirty="0" err="1"/>
              <a:t>tälle</a:t>
            </a:r>
            <a:r>
              <a:rPr lang="en-US" dirty="0"/>
              <a:t> </a:t>
            </a:r>
            <a:r>
              <a:rPr lang="en-US" dirty="0" err="1"/>
              <a:t>alueelle</a:t>
            </a:r>
            <a:endParaRPr lang="fi-FI" dirty="0"/>
          </a:p>
        </p:txBody>
      </p:sp>
      <p:pic>
        <p:nvPicPr>
          <p:cNvPr id="6" name="Kuva 5" descr="Kuva, joka sisältää kohteen teksti, clipart-kuva&#10;&#10;Kuvaus luotu automaattisesti">
            <a:extLst>
              <a:ext uri="{FF2B5EF4-FFF2-40B4-BE49-F238E27FC236}">
                <a16:creationId xmlns:a16="http://schemas.microsoft.com/office/drawing/2014/main" id="{12776421-A5C0-4FE7-A290-3F5BA582F3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2100" y="5610860"/>
            <a:ext cx="1447800" cy="434340"/>
          </a:xfrm>
          <a:prstGeom prst="rect">
            <a:avLst/>
          </a:prstGeom>
        </p:spPr>
      </p:pic>
    </p:spTree>
    <p:extLst>
      <p:ext uri="{BB962C8B-B14F-4D97-AF65-F5344CB8AC3E}">
        <p14:creationId xmlns:p14="http://schemas.microsoft.com/office/powerpoint/2010/main" val="41000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hyperlink" Target="https://creativecommons.org/licenses/by/4.0/deed.en" TargetMode="External"/><Relationship Id="rId4" Type="http://schemas.openxmlformats.org/officeDocument/2006/relationships/slideLayout" Target="../slideLayouts/slideLayout4.xml"/><Relationship Id="rId9" Type="http://schemas.openxmlformats.org/officeDocument/2006/relationships/image" Target="../media/image1.png"/><Relationship Id="rId14" Type="http://schemas.openxmlformats.org/officeDocument/2006/relationships/image" Target="../media/image5.sv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heme" Target="../theme/theme2.xml"/><Relationship Id="rId7" Type="http://schemas.openxmlformats.org/officeDocument/2006/relationships/image" Target="../media/image3.sv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hyperlink" Target="https://creativecommons.org/licenses/by/4.0/deed.en" TargetMode="External"/><Relationship Id="rId4" Type="http://schemas.openxmlformats.org/officeDocument/2006/relationships/image" Target="../media/image1.png"/><Relationship Id="rId9" Type="http://schemas.openxmlformats.org/officeDocument/2006/relationships/image" Target="../media/image5.sv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hyperlink" Target="https://creativecommons.org/licenses/by/4.0/deed.en" TargetMode="External"/><Relationship Id="rId5" Type="http://schemas.openxmlformats.org/officeDocument/2006/relationships/image" Target="../media/image1.png"/><Relationship Id="rId10" Type="http://schemas.openxmlformats.org/officeDocument/2006/relationships/image" Target="../media/image5.svg"/><Relationship Id="rId4" Type="http://schemas.openxmlformats.org/officeDocument/2006/relationships/theme" Target="../theme/theme3.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B9AEE0-59C1-44C3-A0A2-FB432BD8F356}"/>
              </a:ext>
            </a:extLst>
          </p:cNvPr>
          <p:cNvSpPr>
            <a:spLocks noGrp="1"/>
          </p:cNvSpPr>
          <p:nvPr>
            <p:ph type="title"/>
          </p:nvPr>
        </p:nvSpPr>
        <p:spPr>
          <a:xfrm>
            <a:off x="838200" y="365124"/>
            <a:ext cx="10515600" cy="792000"/>
          </a:xfrm>
          <a:prstGeom prst="rect">
            <a:avLst/>
          </a:prstGeom>
        </p:spPr>
        <p:txBody>
          <a:bodyPr vert="horz" lIns="91440" tIns="45720" rIns="91440" bIns="45720" rtlCol="0" anchor="ctr">
            <a:normAutofit/>
          </a:bodyPr>
          <a:lstStyle/>
          <a:p>
            <a:r>
              <a:rPr lang="en-GB" noProof="0"/>
              <a:t>Muokkaa ots. perustyyl. napsautt.</a:t>
            </a:r>
          </a:p>
        </p:txBody>
      </p:sp>
      <p:sp>
        <p:nvSpPr>
          <p:cNvPr id="3" name="Tekstin paikkamerkki 2">
            <a:extLst>
              <a:ext uri="{FF2B5EF4-FFF2-40B4-BE49-F238E27FC236}">
                <a16:creationId xmlns:a16="http://schemas.microsoft.com/office/drawing/2014/main" id="{3E71EA3D-1137-4E12-B9D7-A6A72B3AB3BD}"/>
              </a:ext>
            </a:extLst>
          </p:cNvPr>
          <p:cNvSpPr>
            <a:spLocks noGrp="1"/>
          </p:cNvSpPr>
          <p:nvPr>
            <p:ph type="body" idx="1"/>
          </p:nvPr>
        </p:nvSpPr>
        <p:spPr>
          <a:xfrm>
            <a:off x="838200" y="1337049"/>
            <a:ext cx="10515600" cy="4492252"/>
          </a:xfrm>
          <a:prstGeom prst="rect">
            <a:avLst/>
          </a:prstGeom>
        </p:spPr>
        <p:txBody>
          <a:bodyPr vert="horz" lIns="91440" tIns="45720" rIns="91440" bIns="45720" rtlCol="0">
            <a:normAutofit/>
          </a:body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a:p>
            <a:pPr lvl="4"/>
            <a:r>
              <a:rPr lang="en-GB" noProof="0" dirty="0" err="1"/>
              <a:t>viides</a:t>
            </a:r>
            <a:r>
              <a:rPr lang="en-GB" noProof="0" dirty="0"/>
              <a:t> </a:t>
            </a:r>
            <a:r>
              <a:rPr lang="en-GB" noProof="0" dirty="0" err="1"/>
              <a:t>taso</a:t>
            </a:r>
            <a:endParaRPr lang="en-GB" noProof="0" dirty="0"/>
          </a:p>
        </p:txBody>
      </p:sp>
      <p:sp>
        <p:nvSpPr>
          <p:cNvPr id="4" name="Päivämäärän paikkamerkki 3">
            <a:extLst>
              <a:ext uri="{FF2B5EF4-FFF2-40B4-BE49-F238E27FC236}">
                <a16:creationId xmlns:a16="http://schemas.microsoft.com/office/drawing/2014/main" id="{540FAECC-BF88-4BEA-89F0-0D9E48DB161A}"/>
              </a:ext>
            </a:extLst>
          </p:cNvPr>
          <p:cNvSpPr>
            <a:spLocks noGrp="1"/>
          </p:cNvSpPr>
          <p:nvPr>
            <p:ph type="dt" sz="half" idx="2"/>
          </p:nvPr>
        </p:nvSpPr>
        <p:spPr>
          <a:xfrm>
            <a:off x="4724400" y="630525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67656D5-D59F-4FB5-9D11-2F53718D620B}" type="datetime1">
              <a:rPr lang="en-GB" noProof="0" smtClean="0"/>
              <a:t>20/08/2023</a:t>
            </a:fld>
            <a:endParaRPr lang="en-GB" noProof="0"/>
          </a:p>
        </p:txBody>
      </p:sp>
      <p:sp>
        <p:nvSpPr>
          <p:cNvPr id="6" name="Dian numeron paikkamerkki 5">
            <a:extLst>
              <a:ext uri="{FF2B5EF4-FFF2-40B4-BE49-F238E27FC236}">
                <a16:creationId xmlns:a16="http://schemas.microsoft.com/office/drawing/2014/main" id="{0D2B8574-D40C-41AF-8DA4-24F7F3A0E5AE}"/>
              </a:ext>
            </a:extLst>
          </p:cNvPr>
          <p:cNvSpPr>
            <a:spLocks noGrp="1"/>
          </p:cNvSpPr>
          <p:nvPr>
            <p:ph type="sldNum" sz="quarter" idx="4"/>
          </p:nvPr>
        </p:nvSpPr>
        <p:spPr>
          <a:xfrm>
            <a:off x="7715250" y="63052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9902A-404F-4F89-8B01-08BA65DEE2AB}" type="slidenum">
              <a:rPr lang="en-GB" noProof="0" smtClean="0"/>
              <a:t>‹#›</a:t>
            </a:fld>
            <a:endParaRPr lang="en-GB" noProof="0"/>
          </a:p>
        </p:txBody>
      </p:sp>
      <p:pic>
        <p:nvPicPr>
          <p:cNvPr id="8" name="Picture 7" descr="National Library logo"/>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607228" y="6023477"/>
            <a:ext cx="944699" cy="684000"/>
          </a:xfrm>
          <a:prstGeom prst="rect">
            <a:avLst/>
          </a:prstGeom>
        </p:spPr>
      </p:pic>
      <p:grpSp>
        <p:nvGrpSpPr>
          <p:cNvPr id="13" name="Ryhmä 12" descr="Creative Commons - attribution">
            <a:extLst>
              <a:ext uri="{FF2B5EF4-FFF2-40B4-BE49-F238E27FC236}">
                <a16:creationId xmlns:a16="http://schemas.microsoft.com/office/drawing/2014/main" id="{AAC9D06D-9720-41DD-A7E3-158CCF88B658}"/>
              </a:ext>
            </a:extLst>
          </p:cNvPr>
          <p:cNvGrpSpPr>
            <a:grpSpLocks noChangeAspect="1"/>
          </p:cNvGrpSpPr>
          <p:nvPr userDrawn="1"/>
        </p:nvGrpSpPr>
        <p:grpSpPr>
          <a:xfrm>
            <a:off x="11028676" y="6364377"/>
            <a:ext cx="650248" cy="306000"/>
            <a:chOff x="10972800" y="6250277"/>
            <a:chExt cx="764999" cy="360000"/>
          </a:xfrm>
        </p:grpSpPr>
        <p:pic>
          <p:nvPicPr>
            <p:cNvPr id="7" name="Kuva 6">
              <a:hlinkClick r:id="rId10"/>
              <a:extLst>
                <a:ext uri="{FF2B5EF4-FFF2-40B4-BE49-F238E27FC236}">
                  <a16:creationId xmlns:a16="http://schemas.microsoft.com/office/drawing/2014/main" id="{EA353447-0114-483E-B67B-A9C76B60E68D}"/>
                </a:ext>
              </a:extLst>
            </p:cNvPr>
            <p:cNvPicPr>
              <a:picLocks noChangeAspect="1"/>
            </p:cNvPicPr>
            <p:nvPr userDrawn="1"/>
          </p:nvPicPr>
          <p:blipFill>
            <a:blip r:embed="rId11">
              <a:alphaModFix amt="50000"/>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972800" y="6250278"/>
              <a:ext cx="359999" cy="359999"/>
            </a:xfrm>
            <a:prstGeom prst="rect">
              <a:avLst/>
            </a:prstGeom>
          </p:spPr>
        </p:pic>
        <p:pic>
          <p:nvPicPr>
            <p:cNvPr id="10" name="Kuva 9">
              <a:extLst>
                <a:ext uri="{FF2B5EF4-FFF2-40B4-BE49-F238E27FC236}">
                  <a16:creationId xmlns:a16="http://schemas.microsoft.com/office/drawing/2014/main" id="{79D19F79-760F-4154-AA1C-DD8D5DB824AF}"/>
                </a:ext>
              </a:extLst>
            </p:cNvPr>
            <p:cNvPicPr>
              <a:picLocks noChangeAspect="1"/>
            </p:cNvPicPr>
            <p:nvPr userDrawn="1"/>
          </p:nvPicPr>
          <p:blipFill>
            <a:blip r:embed="rId13">
              <a:alphaModFix amt="50000"/>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11377799" y="6250277"/>
              <a:ext cx="360000" cy="360000"/>
            </a:xfrm>
            <a:prstGeom prst="rect">
              <a:avLst/>
            </a:prstGeom>
          </p:spPr>
        </p:pic>
      </p:grpSp>
    </p:spTree>
    <p:extLst>
      <p:ext uri="{BB962C8B-B14F-4D97-AF65-F5344CB8AC3E}">
        <p14:creationId xmlns:p14="http://schemas.microsoft.com/office/powerpoint/2010/main" val="156503216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 id="2147483654" r:id="rId4"/>
    <p:sldLayoutId id="2147483655" r:id="rId5"/>
    <p:sldLayoutId id="2147483662" r:id="rId6"/>
    <p:sldLayoutId id="2147483674" r:id="rId7"/>
  </p:sldLayoutIdLst>
  <p:hf sldNum="0" hdr="0" ftr="0" dt="0"/>
  <p:txStyles>
    <p:title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Wingdings" panose="05000000000000000000" pitchFamily="2" charset="2"/>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B9AEE0-59C1-44C3-A0A2-FB432BD8F356}"/>
              </a:ext>
            </a:extLst>
          </p:cNvPr>
          <p:cNvSpPr>
            <a:spLocks noGrp="1"/>
          </p:cNvSpPr>
          <p:nvPr>
            <p:ph type="title"/>
          </p:nvPr>
        </p:nvSpPr>
        <p:spPr>
          <a:xfrm>
            <a:off x="838200" y="365124"/>
            <a:ext cx="10515600" cy="792000"/>
          </a:xfrm>
          <a:prstGeom prst="rect">
            <a:avLst/>
          </a:prstGeom>
        </p:spPr>
        <p:txBody>
          <a:bodyPr vert="horz" lIns="91440" tIns="45720" rIns="91440" bIns="45720" rtlCol="0" anchor="ctr">
            <a:normAutofit/>
          </a:bodyPr>
          <a:lstStyle/>
          <a:p>
            <a:r>
              <a:rPr lang="en-GB" noProof="0"/>
              <a:t>Muokkaa ots. perustyyl. napsautt.</a:t>
            </a:r>
          </a:p>
        </p:txBody>
      </p:sp>
      <p:sp>
        <p:nvSpPr>
          <p:cNvPr id="3" name="Tekstin paikkamerkki 2">
            <a:extLst>
              <a:ext uri="{FF2B5EF4-FFF2-40B4-BE49-F238E27FC236}">
                <a16:creationId xmlns:a16="http://schemas.microsoft.com/office/drawing/2014/main" id="{3E71EA3D-1137-4E12-B9D7-A6A72B3AB3BD}"/>
              </a:ext>
            </a:extLst>
          </p:cNvPr>
          <p:cNvSpPr>
            <a:spLocks noGrp="1"/>
          </p:cNvSpPr>
          <p:nvPr>
            <p:ph type="body" idx="1"/>
          </p:nvPr>
        </p:nvSpPr>
        <p:spPr>
          <a:xfrm>
            <a:off x="838200" y="1337049"/>
            <a:ext cx="10515600" cy="4492252"/>
          </a:xfrm>
          <a:prstGeom prst="rect">
            <a:avLst/>
          </a:prstGeom>
        </p:spPr>
        <p:txBody>
          <a:bodyPr vert="horz" lIns="91440" tIns="45720" rIns="91440" bIns="45720" rtlCol="0">
            <a:normAutofit/>
          </a:body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a:p>
            <a:pPr lvl="4"/>
            <a:r>
              <a:rPr lang="en-GB" noProof="0" dirty="0" err="1"/>
              <a:t>viides</a:t>
            </a:r>
            <a:r>
              <a:rPr lang="en-GB" noProof="0" dirty="0"/>
              <a:t> </a:t>
            </a:r>
            <a:r>
              <a:rPr lang="en-GB" noProof="0" dirty="0" err="1"/>
              <a:t>taso</a:t>
            </a:r>
            <a:endParaRPr lang="en-GB" noProof="0" dirty="0"/>
          </a:p>
        </p:txBody>
      </p:sp>
      <p:pic>
        <p:nvPicPr>
          <p:cNvPr id="4" name="Picture 3" descr="National Library logo"/>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88990" y="223281"/>
            <a:ext cx="1414018" cy="1023806"/>
          </a:xfrm>
          <a:prstGeom prst="rect">
            <a:avLst/>
          </a:prstGeom>
        </p:spPr>
      </p:pic>
      <p:grpSp>
        <p:nvGrpSpPr>
          <p:cNvPr id="18" name="Ryhmä 17" descr="Creative Commons - attribution">
            <a:extLst>
              <a:ext uri="{FF2B5EF4-FFF2-40B4-BE49-F238E27FC236}">
                <a16:creationId xmlns:a16="http://schemas.microsoft.com/office/drawing/2014/main" id="{1A8FDC33-39B4-460F-8B27-F1E8E89EC42F}"/>
              </a:ext>
            </a:extLst>
          </p:cNvPr>
          <p:cNvGrpSpPr>
            <a:grpSpLocks noChangeAspect="1"/>
          </p:cNvGrpSpPr>
          <p:nvPr userDrawn="1"/>
        </p:nvGrpSpPr>
        <p:grpSpPr>
          <a:xfrm>
            <a:off x="11028676" y="6364377"/>
            <a:ext cx="650248" cy="306000"/>
            <a:chOff x="10972800" y="6250277"/>
            <a:chExt cx="764999" cy="360000"/>
          </a:xfrm>
        </p:grpSpPr>
        <p:pic>
          <p:nvPicPr>
            <p:cNvPr id="19" name="Kuva 18">
              <a:hlinkClick r:id="rId5"/>
              <a:extLst>
                <a:ext uri="{FF2B5EF4-FFF2-40B4-BE49-F238E27FC236}">
                  <a16:creationId xmlns:a16="http://schemas.microsoft.com/office/drawing/2014/main" id="{55D12BBC-E77A-4302-8563-2EACBD35F388}"/>
                </a:ext>
              </a:extLst>
            </p:cNvPr>
            <p:cNvPicPr>
              <a:picLocks noChangeAspect="1"/>
            </p:cNvPicPr>
            <p:nvPr userDrawn="1"/>
          </p:nvPicPr>
          <p:blipFill>
            <a:blip r:embed="rId6">
              <a:alphaModFix amt="5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72800" y="6250278"/>
              <a:ext cx="359999" cy="359999"/>
            </a:xfrm>
            <a:prstGeom prst="rect">
              <a:avLst/>
            </a:prstGeom>
          </p:spPr>
        </p:pic>
        <p:pic>
          <p:nvPicPr>
            <p:cNvPr id="20" name="Kuva 19">
              <a:extLst>
                <a:ext uri="{FF2B5EF4-FFF2-40B4-BE49-F238E27FC236}">
                  <a16:creationId xmlns:a16="http://schemas.microsoft.com/office/drawing/2014/main" id="{99E8A60F-B6F1-45BC-A76E-04E2A7C43747}"/>
                </a:ext>
              </a:extLst>
            </p:cNvPr>
            <p:cNvPicPr>
              <a:picLocks noChangeAspect="1"/>
            </p:cNvPicPr>
            <p:nvPr userDrawn="1"/>
          </p:nvPicPr>
          <p:blipFill>
            <a:blip r:embed="rId8">
              <a:alphaModFix amt="50000"/>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1377799" y="6250277"/>
              <a:ext cx="360000" cy="360000"/>
            </a:xfrm>
            <a:prstGeom prst="rect">
              <a:avLst/>
            </a:prstGeom>
          </p:spPr>
        </p:pic>
      </p:grpSp>
    </p:spTree>
    <p:extLst>
      <p:ext uri="{BB962C8B-B14F-4D97-AF65-F5344CB8AC3E}">
        <p14:creationId xmlns:p14="http://schemas.microsoft.com/office/powerpoint/2010/main" val="3191641396"/>
      </p:ext>
    </p:extLst>
  </p:cSld>
  <p:clrMap bg1="lt1" tx1="dk1" bg2="lt2" tx2="dk2" accent1="accent1" accent2="accent2" accent3="accent3" accent4="accent4" accent5="accent5" accent6="accent6" hlink="hlink" folHlink="folHlink"/>
  <p:sldLayoutIdLst>
    <p:sldLayoutId id="2147483660" r:id="rId1"/>
    <p:sldLayoutId id="2147483661" r:id="rId2"/>
  </p:sldLayoutIdLst>
  <p:hf sldNum="0" hdr="0" ftr="0" dt="0"/>
  <p:txStyles>
    <p:titleStyle>
      <a:lvl1pPr algn="ctr"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B9AEE0-59C1-44C3-A0A2-FB432BD8F356}"/>
              </a:ext>
            </a:extLst>
          </p:cNvPr>
          <p:cNvSpPr>
            <a:spLocks noGrp="1"/>
          </p:cNvSpPr>
          <p:nvPr>
            <p:ph type="title"/>
          </p:nvPr>
        </p:nvSpPr>
        <p:spPr>
          <a:xfrm>
            <a:off x="838200" y="365124"/>
            <a:ext cx="10515600" cy="792000"/>
          </a:xfrm>
          <a:prstGeom prst="rect">
            <a:avLst/>
          </a:prstGeom>
        </p:spPr>
        <p:txBody>
          <a:bodyPr vert="horz" lIns="91440" tIns="45720" rIns="91440" bIns="45720" rtlCol="0" anchor="ctr">
            <a:normAutofit/>
          </a:bodyPr>
          <a:lstStyle/>
          <a:p>
            <a:r>
              <a:rPr lang="en-GB" noProof="0"/>
              <a:t>Muokkaa ots. perustyyl. napsautt.</a:t>
            </a:r>
          </a:p>
        </p:txBody>
      </p:sp>
      <p:sp>
        <p:nvSpPr>
          <p:cNvPr id="3" name="Tekstin paikkamerkki 2">
            <a:extLst>
              <a:ext uri="{FF2B5EF4-FFF2-40B4-BE49-F238E27FC236}">
                <a16:creationId xmlns:a16="http://schemas.microsoft.com/office/drawing/2014/main" id="{3E71EA3D-1137-4E12-B9D7-A6A72B3AB3BD}"/>
              </a:ext>
            </a:extLst>
          </p:cNvPr>
          <p:cNvSpPr>
            <a:spLocks noGrp="1"/>
          </p:cNvSpPr>
          <p:nvPr>
            <p:ph type="body" idx="1"/>
          </p:nvPr>
        </p:nvSpPr>
        <p:spPr>
          <a:xfrm>
            <a:off x="838200" y="1337049"/>
            <a:ext cx="10515600" cy="4492252"/>
          </a:xfrm>
          <a:prstGeom prst="rect">
            <a:avLst/>
          </a:prstGeom>
        </p:spPr>
        <p:txBody>
          <a:bodyPr vert="horz" lIns="91440" tIns="45720" rIns="91440" bIns="45720" rtlCol="0">
            <a:normAutofit/>
          </a:body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a:p>
            <a:pPr lvl="4"/>
            <a:r>
              <a:rPr lang="en-GB" noProof="0" dirty="0" err="1"/>
              <a:t>viides</a:t>
            </a:r>
            <a:r>
              <a:rPr lang="en-GB" noProof="0" dirty="0"/>
              <a:t> </a:t>
            </a:r>
            <a:r>
              <a:rPr lang="en-GB" noProof="0" dirty="0" err="1"/>
              <a:t>taso</a:t>
            </a:r>
            <a:endParaRPr lang="en-GB" noProof="0" dirty="0"/>
          </a:p>
        </p:txBody>
      </p:sp>
      <p:pic>
        <p:nvPicPr>
          <p:cNvPr id="6" name="Picture 5" descr="National Library logo"/>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07228" y="6023477"/>
            <a:ext cx="944699" cy="684000"/>
          </a:xfrm>
          <a:prstGeom prst="rect">
            <a:avLst/>
          </a:prstGeom>
        </p:spPr>
      </p:pic>
      <p:grpSp>
        <p:nvGrpSpPr>
          <p:cNvPr id="16" name="Ryhmä 15" descr="Creative Commons - attribution">
            <a:extLst>
              <a:ext uri="{FF2B5EF4-FFF2-40B4-BE49-F238E27FC236}">
                <a16:creationId xmlns:a16="http://schemas.microsoft.com/office/drawing/2014/main" id="{88BA3678-80BA-446F-965A-44A20277EA4C}"/>
              </a:ext>
            </a:extLst>
          </p:cNvPr>
          <p:cNvGrpSpPr>
            <a:grpSpLocks noChangeAspect="1"/>
          </p:cNvGrpSpPr>
          <p:nvPr userDrawn="1"/>
        </p:nvGrpSpPr>
        <p:grpSpPr>
          <a:xfrm>
            <a:off x="11028676" y="6364377"/>
            <a:ext cx="650248" cy="306000"/>
            <a:chOff x="10972800" y="6250277"/>
            <a:chExt cx="764999" cy="360000"/>
          </a:xfrm>
        </p:grpSpPr>
        <p:pic>
          <p:nvPicPr>
            <p:cNvPr id="17" name="Kuva 16">
              <a:hlinkClick r:id="rId6"/>
              <a:extLst>
                <a:ext uri="{FF2B5EF4-FFF2-40B4-BE49-F238E27FC236}">
                  <a16:creationId xmlns:a16="http://schemas.microsoft.com/office/drawing/2014/main" id="{FC136914-87B3-49D8-A590-4B51E922B581}"/>
                </a:ext>
              </a:extLst>
            </p:cNvPr>
            <p:cNvPicPr>
              <a:picLocks noChangeAspect="1"/>
            </p:cNvPicPr>
            <p:nvPr userDrawn="1"/>
          </p:nvPicPr>
          <p:blipFill>
            <a:blip r:embed="rId7">
              <a:alphaModFix amt="50000"/>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972800" y="6250278"/>
              <a:ext cx="359999" cy="359999"/>
            </a:xfrm>
            <a:prstGeom prst="rect">
              <a:avLst/>
            </a:prstGeom>
          </p:spPr>
        </p:pic>
        <p:pic>
          <p:nvPicPr>
            <p:cNvPr id="18" name="Kuva 17">
              <a:extLst>
                <a:ext uri="{FF2B5EF4-FFF2-40B4-BE49-F238E27FC236}">
                  <a16:creationId xmlns:a16="http://schemas.microsoft.com/office/drawing/2014/main" id="{49671FD6-9B57-4F55-AAD9-0F4FD90F362C}"/>
                </a:ext>
              </a:extLst>
            </p:cNvPr>
            <p:cNvPicPr>
              <a:picLocks noChangeAspect="1"/>
            </p:cNvPicPr>
            <p:nvPr userDrawn="1"/>
          </p:nvPicPr>
          <p:blipFill>
            <a:blip r:embed="rId9">
              <a:alphaModFix amt="50000"/>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11377799" y="6250277"/>
              <a:ext cx="360000" cy="360000"/>
            </a:xfrm>
            <a:prstGeom prst="rect">
              <a:avLst/>
            </a:prstGeom>
          </p:spPr>
        </p:pic>
      </p:grpSp>
    </p:spTree>
    <p:extLst>
      <p:ext uri="{BB962C8B-B14F-4D97-AF65-F5344CB8AC3E}">
        <p14:creationId xmlns:p14="http://schemas.microsoft.com/office/powerpoint/2010/main" val="3513856045"/>
      </p:ext>
    </p:extLst>
  </p:cSld>
  <p:clrMap bg1="lt1" tx1="dk1" bg2="lt2" tx2="dk2" accent1="accent1" accent2="accent2" accent3="accent3" accent4="accent4" accent5="accent5" accent6="accent6" hlink="hlink" folHlink="folHlink"/>
  <p:sldLayoutIdLst>
    <p:sldLayoutId id="2147483667" r:id="rId1"/>
    <p:sldLayoutId id="2147483672" r:id="rId2"/>
    <p:sldLayoutId id="2147483673" r:id="rId3"/>
  </p:sldLayoutIdLst>
  <p:hf sldNum="0" hdr="0" ftr="0" dt="0"/>
  <p:txStyles>
    <p:titleStyle>
      <a:lvl1pPr algn="ctr"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useovirasto.finna.fi/Record/museovirasto.6FF71400F1D629D14757F4489DA67571?lng=en-gb"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assets.ctfassets.net/o78em1y1w4i4/7rk2Qmdb5cPA9OUmDrjhR8/75879adc332c38cb5d842c45fe45ef38/CC-BY-NC-ND-JPLA_updated_March-2022.pdf"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hyperlink" Target="https://authorservices.wiley.com/asset/Open-Access-Agreement-Sample-CC-BY-NC-ND.pdf"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s://creativecommons.org/" TargetMode="External"/><Relationship Id="rId3" Type="http://schemas.openxmlformats.org/officeDocument/2006/relationships/hyperlink" Target="https://certificates.creativecommons.org/cccertedu/chapter/1-1-the-story-of-creative-commons/" TargetMode="External"/><Relationship Id="rId7" Type="http://schemas.openxmlformats.org/officeDocument/2006/relationships/hyperlink" Target="https://certificates.creativecommons.org/cccertedu/chapter/3-2-license-scop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certificates.creativecommons.org/cccertedu/chapter/2-1-copyright-basics/" TargetMode="External"/><Relationship Id="rId5" Type="http://schemas.openxmlformats.org/officeDocument/2006/relationships/hyperlink" Target="https://certificates.creativecommons.org/cccertedu/chapter/1-2-creative-commons-today/" TargetMode="External"/><Relationship Id="rId4" Type="http://schemas.openxmlformats.org/officeDocument/2006/relationships/hyperlink" Target="https://creativecommons.org/licenses/by/4.0/" TargetMode="External"/><Relationship Id="rId9" Type="http://schemas.openxmlformats.org/officeDocument/2006/relationships/hyperlink" Target="https://certificates.creativecommons.org/cccertedu/chapter/3-4-license-enforceability/"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certificates.creativecommons.org/cccertedu/chapter/3-1-license-design-and-terminology/"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hyperlink" Target="https://certificates.creativecommons.org/cccertedu/chapter/3-3-license-types/" TargetMode="External"/><Relationship Id="rId5" Type="http://schemas.openxmlformats.org/officeDocument/2006/relationships/hyperlink" Target="https://creativecommons.org/licenses/by/4.0/" TargetMode="External"/><Relationship Id="rId4" Type="http://schemas.openxmlformats.org/officeDocument/2006/relationships/hyperlink" Target="https://creativecommons.org/"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creativecommons.org/licenses/by/4.0/" TargetMode="External"/><Relationship Id="rId13" Type="http://schemas.openxmlformats.org/officeDocument/2006/relationships/hyperlink" Target="https://www.springernature.com/" TargetMode="External"/><Relationship Id="rId3" Type="http://schemas.openxmlformats.org/officeDocument/2006/relationships/hyperlink" Target="https://wiki.creativecommons.org/wiki/best_practices_for_attribution" TargetMode="External"/><Relationship Id="rId7" Type="http://schemas.openxmlformats.org/officeDocument/2006/relationships/hyperlink" Target="https://tsv.fi/en" TargetMode="External"/><Relationship Id="rId12" Type="http://schemas.openxmlformats.org/officeDocument/2006/relationships/hyperlink" Target="https://www.biomedcentral.com/"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doi.org/10.23847/tsv.669" TargetMode="External"/><Relationship Id="rId11" Type="http://schemas.openxmlformats.org/officeDocument/2006/relationships/hyperlink" Target="https://www.springeropen.com/get-published/copyright" TargetMode="External"/><Relationship Id="rId5" Type="http://schemas.openxmlformats.org/officeDocument/2006/relationships/hyperlink" Target="https://creativecommons.org/licenses/by/4.0/" TargetMode="External"/><Relationship Id="rId10" Type="http://schemas.openxmlformats.org/officeDocument/2006/relationships/hyperlink" Target="https://catalogue.openaire.eu/home" TargetMode="External"/><Relationship Id="rId4" Type="http://schemas.openxmlformats.org/officeDocument/2006/relationships/hyperlink" Target="https://creativecommons.org/" TargetMode="External"/><Relationship Id="rId9" Type="http://schemas.openxmlformats.org/officeDocument/2006/relationships/hyperlink" Target="https://www.openaire.eu/how-to-comply-with-horizon-europe-mandate-for-rdm"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reativecommons.org/faq/#how-do-creative-commons-licenses-affect-my-moral-rights-if-at-all" TargetMode="External"/><Relationship Id="rId7" Type="http://schemas.openxmlformats.org/officeDocument/2006/relationships/hyperlink" Target="https://creativecommons.org/licenses/by/4.0/"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creativecommons.org/" TargetMode="External"/><Relationship Id="rId5" Type="http://schemas.openxmlformats.org/officeDocument/2006/relationships/hyperlink" Target="https://creativecommons.org/faq/#how-are-publicity-privacy-and-personality-rights-affected-when-i-apply-a-cc-license" TargetMode="External"/><Relationship Id="rId4" Type="http://schemas.openxmlformats.org/officeDocument/2006/relationships/hyperlink" Target="https://creativecommons.org/faq/#could-i-use-a-cc-license-to-share-my-logo-or-trademar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creativecommons.org/faq/#does-my-use-violate-the-noncommercial-clause-of-the-licenses" TargetMode="External"/><Relationship Id="rId7" Type="http://schemas.openxmlformats.org/officeDocument/2006/relationships/hyperlink" Target="https://certificates.creativecommons.org/cccertedu/chapter/4-3-finding-and-reusing-cc-licensed-work/"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certificates.creativecommons.org/cccertedu/chapter/4-4-remixing-cc-licensed-work/" TargetMode="External"/><Relationship Id="rId5" Type="http://schemas.openxmlformats.org/officeDocument/2006/relationships/hyperlink" Target="https://creativecommons.org/licenses/by/4.0/" TargetMode="External"/><Relationship Id="rId4" Type="http://schemas.openxmlformats.org/officeDocument/2006/relationships/hyperlink" Target="https://creativecommons.org/"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libguides.aalto.fi/c.php?g=659426&amp;p=4654815" TargetMode="External"/><Relationship Id="rId3" Type="http://schemas.openxmlformats.org/officeDocument/2006/relationships/hyperlink" Target="https://www.sanasto.fi/sitaatti/" TargetMode="External"/><Relationship Id="rId7" Type="http://schemas.openxmlformats.org/officeDocument/2006/relationships/hyperlink" Target="https://libguides.aalto.fi/c.php?g=659426&amp;p=4654819"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https://creativecommons.org/licenses/by/4.0/" TargetMode="External"/><Relationship Id="rId5" Type="http://schemas.openxmlformats.org/officeDocument/2006/relationships/hyperlink" Target="https://www.finlex.fi/fi/laki/kaannokset/1961/en19610404.pdf" TargetMode="External"/><Relationship Id="rId4" Type="http://schemas.openxmlformats.org/officeDocument/2006/relationships/hyperlink" Target="https://www.sanasto.fi/en/"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coalition-s.org/plan_s_principles/" TargetMode="External"/><Relationship Id="rId7" Type="http://schemas.openxmlformats.org/officeDocument/2006/relationships/hyperlink" Target="https://www.wiley.com/"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hyperlink" Target="https://authorservices.wiley.com/asset/Open-Access-Agreement-Sample-CC-BY-NC-ND.pdf" TargetMode="External"/><Relationship Id="rId5" Type="http://schemas.openxmlformats.org/officeDocument/2006/relationships/hyperlink" Target="https://beta.elsevier.com/" TargetMode="External"/><Relationship Id="rId4" Type="http://schemas.openxmlformats.org/officeDocument/2006/relationships/hyperlink" Target="https://assets.ctfassets.net/o78em1y1w4i4/7rk2Qmdb5cPA9OUmDrjhR8/75879adc332c38cb5d842c45fe45ef38/CC-BY-NC-ND-JPLA_updated_March-2022.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extra.kansalliskirjasto.fi/finelib_julkinen/lehtilistat/CC/Creative_Commons_Final_Project.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creativecommons.org/licenses/by/4.0/"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finelib.fi/" TargetMode="External"/><Relationship Id="rId2" Type="http://schemas.openxmlformats.org/officeDocument/2006/relationships/hyperlink" Target="mailto:terhi.manninen@helsinki.fi"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00DAA2-A8B8-4C29-B5EA-66B6E660D923}"/>
              </a:ext>
            </a:extLst>
          </p:cNvPr>
          <p:cNvSpPr>
            <a:spLocks noGrp="1"/>
          </p:cNvSpPr>
          <p:nvPr>
            <p:ph type="ctrTitle"/>
          </p:nvPr>
        </p:nvSpPr>
        <p:spPr>
          <a:xfrm>
            <a:off x="1524000" y="1600201"/>
            <a:ext cx="9144000" cy="2440576"/>
          </a:xfrm>
        </p:spPr>
        <p:txBody>
          <a:bodyPr>
            <a:normAutofit/>
          </a:bodyPr>
          <a:lstStyle/>
          <a:p>
            <a:r>
              <a:rPr lang="fi-FI" dirty="0"/>
              <a:t>CC-</a:t>
            </a:r>
            <a:r>
              <a:rPr lang="fi-FI" dirty="0" err="1"/>
              <a:t>licenses</a:t>
            </a:r>
            <a:r>
              <a:rPr lang="fi-FI" dirty="0"/>
              <a:t> in Open Access Publishing</a:t>
            </a:r>
            <a:br>
              <a:rPr lang="fi-FI" dirty="0"/>
            </a:br>
            <a:r>
              <a:rPr lang="fi-FI" dirty="0"/>
              <a:t>- </a:t>
            </a:r>
            <a:br>
              <a:rPr lang="fi-FI" dirty="0"/>
            </a:br>
            <a:r>
              <a:rPr lang="fi-FI" dirty="0"/>
              <a:t>workshop for </a:t>
            </a:r>
            <a:r>
              <a:rPr lang="fi-FI" dirty="0" err="1"/>
              <a:t>libraries</a:t>
            </a:r>
            <a:endParaRPr lang="fi-FI" dirty="0"/>
          </a:p>
        </p:txBody>
      </p:sp>
    </p:spTree>
    <p:extLst>
      <p:ext uri="{BB962C8B-B14F-4D97-AF65-F5344CB8AC3E}">
        <p14:creationId xmlns:p14="http://schemas.microsoft.com/office/powerpoint/2010/main" val="2890238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Content Placeholder 2">
            <a:extLst>
              <a:ext uri="{FF2B5EF4-FFF2-40B4-BE49-F238E27FC236}">
                <a16:creationId xmlns:a16="http://schemas.microsoft.com/office/drawing/2014/main" id="{BA48CF14-2DA4-8A5E-06E7-2967B3D8A4A2}"/>
              </a:ext>
            </a:extLst>
          </p:cNvPr>
          <p:cNvSpPr>
            <a:spLocks noGrp="1"/>
          </p:cNvSpPr>
          <p:nvPr>
            <p:ph idx="1"/>
          </p:nvPr>
        </p:nvSpPr>
        <p:spPr>
          <a:xfrm>
            <a:off x="838200" y="1154430"/>
            <a:ext cx="10515600" cy="5081271"/>
          </a:xfrm>
        </p:spPr>
        <p:txBody>
          <a:bodyPr>
            <a:normAutofit/>
          </a:bodyPr>
          <a:lstStyle/>
          <a:p>
            <a:r>
              <a:rPr lang="en-US" dirty="0"/>
              <a:t>CC0 Public Domain Dedication tool </a:t>
            </a:r>
          </a:p>
          <a:p>
            <a:pPr lvl="1"/>
            <a:r>
              <a:rPr lang="en-US" sz="2400" dirty="0"/>
              <a:t>Waiver of all rights, including the right to attribution</a:t>
            </a:r>
          </a:p>
          <a:p>
            <a:pPr lvl="1"/>
            <a:r>
              <a:rPr lang="en-US" sz="2400" dirty="0"/>
              <a:t>Often used for research data</a:t>
            </a:r>
          </a:p>
          <a:p>
            <a:r>
              <a:rPr lang="en-US" dirty="0"/>
              <a:t>Public Domain Mark</a:t>
            </a:r>
          </a:p>
          <a:p>
            <a:pPr lvl="1"/>
            <a:r>
              <a:rPr lang="en-US" sz="2400" dirty="0"/>
              <a:t>Difference: this one has no legal significance, only a communication tool</a:t>
            </a:r>
          </a:p>
          <a:p>
            <a:pPr lvl="1"/>
            <a:r>
              <a:rPr lang="en-US" sz="2400" dirty="0"/>
              <a:t>Used to inform the public that a work has been identified as being free of copyright restrictions in at least one jurisdiction</a:t>
            </a:r>
          </a:p>
          <a:p>
            <a:pPr lvl="2"/>
            <a:r>
              <a:rPr lang="en-US" sz="2400" dirty="0"/>
              <a:t>Could still be under copyright in another jurisdiction</a:t>
            </a:r>
          </a:p>
          <a:p>
            <a:endParaRPr lang="fi-FI" dirty="0"/>
          </a:p>
        </p:txBody>
      </p:sp>
      <p:sp>
        <p:nvSpPr>
          <p:cNvPr id="5" name="Title 4">
            <a:extLst>
              <a:ext uri="{FF2B5EF4-FFF2-40B4-BE49-F238E27FC236}">
                <a16:creationId xmlns:a16="http://schemas.microsoft.com/office/drawing/2014/main" id="{217EAED3-B76B-C036-C82C-CB8A4B8AA306}"/>
              </a:ext>
            </a:extLst>
          </p:cNvPr>
          <p:cNvSpPr>
            <a:spLocks noGrp="1"/>
          </p:cNvSpPr>
          <p:nvPr>
            <p:ph type="title"/>
          </p:nvPr>
        </p:nvSpPr>
        <p:spPr/>
        <p:txBody>
          <a:bodyPr/>
          <a:lstStyle/>
          <a:p>
            <a:r>
              <a:rPr lang="en-US" dirty="0"/>
              <a:t>Creative Commons licenses: public domain tools</a:t>
            </a:r>
            <a:endParaRPr lang="fi-FI" dirty="0"/>
          </a:p>
        </p:txBody>
      </p:sp>
    </p:spTree>
    <p:extLst>
      <p:ext uri="{BB962C8B-B14F-4D97-AF65-F5344CB8AC3E}">
        <p14:creationId xmlns:p14="http://schemas.microsoft.com/office/powerpoint/2010/main" val="113798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Title 2">
            <a:extLst>
              <a:ext uri="{FF2B5EF4-FFF2-40B4-BE49-F238E27FC236}">
                <a16:creationId xmlns:a16="http://schemas.microsoft.com/office/drawing/2014/main" id="{5D667DA5-0A2A-DDDE-98D9-0BED9F982C92}"/>
              </a:ext>
            </a:extLst>
          </p:cNvPr>
          <p:cNvSpPr>
            <a:spLocks noGrp="1"/>
          </p:cNvSpPr>
          <p:nvPr>
            <p:ph type="title"/>
          </p:nvPr>
        </p:nvSpPr>
        <p:spPr/>
        <p:txBody>
          <a:bodyPr/>
          <a:lstStyle/>
          <a:p>
            <a:r>
              <a:rPr lang="fi-FI" dirty="0"/>
              <a:t>How to </a:t>
            </a:r>
            <a:r>
              <a:rPr lang="fi-FI" dirty="0" err="1"/>
              <a:t>give</a:t>
            </a:r>
            <a:r>
              <a:rPr lang="fi-FI" dirty="0"/>
              <a:t> </a:t>
            </a:r>
            <a:r>
              <a:rPr lang="fi-FI" dirty="0" err="1"/>
              <a:t>attribution</a:t>
            </a:r>
            <a:r>
              <a:rPr lang="fi-FI" dirty="0"/>
              <a:t> (TASL)</a:t>
            </a:r>
          </a:p>
        </p:txBody>
      </p:sp>
      <p:sp>
        <p:nvSpPr>
          <p:cNvPr id="5" name="Content Placeholder 4">
            <a:extLst>
              <a:ext uri="{FF2B5EF4-FFF2-40B4-BE49-F238E27FC236}">
                <a16:creationId xmlns:a16="http://schemas.microsoft.com/office/drawing/2014/main" id="{F803A6CF-E482-D773-D686-58DEFA80EA46}"/>
              </a:ext>
            </a:extLst>
          </p:cNvPr>
          <p:cNvSpPr>
            <a:spLocks noGrp="1"/>
          </p:cNvSpPr>
          <p:nvPr>
            <p:ph idx="1"/>
          </p:nvPr>
        </p:nvSpPr>
        <p:spPr>
          <a:xfrm>
            <a:off x="838200" y="1337048"/>
            <a:ext cx="10515600" cy="4608511"/>
          </a:xfrm>
        </p:spPr>
        <p:txBody>
          <a:bodyPr>
            <a:normAutofit fontScale="92500" lnSpcReduction="10000"/>
          </a:bodyPr>
          <a:lstStyle/>
          <a:p>
            <a:r>
              <a:rPr lang="fi-FI" sz="3000" dirty="0"/>
              <a:t>T= </a:t>
            </a:r>
            <a:r>
              <a:rPr lang="fi-FI" sz="3000" dirty="0" err="1"/>
              <a:t>Title</a:t>
            </a:r>
            <a:r>
              <a:rPr lang="fi-FI" sz="3000" dirty="0"/>
              <a:t> (</a:t>
            </a:r>
            <a:r>
              <a:rPr lang="fi-FI" sz="3000" dirty="0" err="1"/>
              <a:t>name</a:t>
            </a:r>
            <a:r>
              <a:rPr lang="fi-FI" sz="3000" dirty="0"/>
              <a:t> of </a:t>
            </a:r>
            <a:r>
              <a:rPr lang="fi-FI" sz="3000" dirty="0" err="1"/>
              <a:t>the</a:t>
            </a:r>
            <a:r>
              <a:rPr lang="fi-FI" sz="3000" dirty="0"/>
              <a:t> </a:t>
            </a:r>
            <a:r>
              <a:rPr lang="fi-FI" sz="3000" dirty="0" err="1"/>
              <a:t>work</a:t>
            </a:r>
            <a:r>
              <a:rPr lang="fi-FI" sz="3000" dirty="0"/>
              <a:t>, </a:t>
            </a:r>
            <a:r>
              <a:rPr lang="fi-FI" sz="3000" dirty="0" err="1"/>
              <a:t>if</a:t>
            </a:r>
            <a:r>
              <a:rPr lang="fi-FI" sz="3000" dirty="0"/>
              <a:t> a </a:t>
            </a:r>
            <a:r>
              <a:rPr lang="fi-FI" sz="3000" dirty="0" err="1"/>
              <a:t>title</a:t>
            </a:r>
            <a:r>
              <a:rPr lang="fi-FI" sz="3000" dirty="0"/>
              <a:t> </a:t>
            </a:r>
            <a:r>
              <a:rPr lang="fi-FI" sz="3000" dirty="0" err="1"/>
              <a:t>has</a:t>
            </a:r>
            <a:r>
              <a:rPr lang="fi-FI" sz="3000" dirty="0"/>
              <a:t> </a:t>
            </a:r>
            <a:r>
              <a:rPr lang="fi-FI" sz="3000" dirty="0" err="1"/>
              <a:t>been</a:t>
            </a:r>
            <a:r>
              <a:rPr lang="fi-FI" sz="3000" dirty="0"/>
              <a:t> </a:t>
            </a:r>
            <a:r>
              <a:rPr lang="fi-FI" sz="3000" dirty="0" err="1"/>
              <a:t>given</a:t>
            </a:r>
            <a:r>
              <a:rPr lang="fi-FI" sz="3000" dirty="0"/>
              <a:t>)</a:t>
            </a:r>
          </a:p>
          <a:p>
            <a:r>
              <a:rPr lang="fi-FI" sz="3000" dirty="0"/>
              <a:t>A</a:t>
            </a:r>
            <a:r>
              <a:rPr lang="en-US" sz="3000" dirty="0"/>
              <a:t>= Author (who to give credit to)</a:t>
            </a:r>
          </a:p>
          <a:p>
            <a:r>
              <a:rPr lang="fi-FI" sz="3000" dirty="0"/>
              <a:t>S</a:t>
            </a:r>
            <a:r>
              <a:rPr lang="en-US" sz="3000" dirty="0"/>
              <a:t>= Source (a link to the resource)</a:t>
            </a:r>
            <a:endParaRPr lang="fi-FI" sz="3000" dirty="0"/>
          </a:p>
          <a:p>
            <a:r>
              <a:rPr lang="fi-FI" sz="3000" dirty="0"/>
              <a:t>L</a:t>
            </a:r>
            <a:r>
              <a:rPr lang="en-US" sz="3000" dirty="0"/>
              <a:t>= License (a link to the CC license)</a:t>
            </a:r>
          </a:p>
          <a:p>
            <a:r>
              <a:rPr lang="en-US" sz="3000" dirty="0"/>
              <a:t>Any other information related to TASL the author has provided</a:t>
            </a:r>
          </a:p>
          <a:p>
            <a:pPr lvl="1"/>
            <a:r>
              <a:rPr lang="en-US" sz="2600" dirty="0"/>
              <a:t>Disclaimer of warranties, copyright notice</a:t>
            </a:r>
          </a:p>
          <a:p>
            <a:pPr lvl="1"/>
            <a:r>
              <a:rPr lang="en-US" sz="2600" dirty="0"/>
              <a:t>Finna.fi requests, that also the name of the collection and </a:t>
            </a:r>
            <a:r>
              <a:rPr lang="en-US" sz="2600" dirty="0" err="1"/>
              <a:t>organisation</a:t>
            </a:r>
            <a:r>
              <a:rPr lang="en-US" sz="2600" dirty="0"/>
              <a:t> are stated in connection with the image file, </a:t>
            </a:r>
            <a:r>
              <a:rPr lang="en-US" sz="2600" dirty="0">
                <a:hlinkClick r:id="rId3"/>
              </a:rPr>
              <a:t>see example</a:t>
            </a:r>
            <a:endParaRPr lang="en-US" sz="2600" dirty="0"/>
          </a:p>
          <a:p>
            <a:r>
              <a:rPr lang="en-US" dirty="0"/>
              <a:t> Attribute </a:t>
            </a:r>
            <a:r>
              <a:rPr lang="en-US" sz="3000" dirty="0"/>
              <a:t>in any reasonable manner based on medium, means and context in which the work is used</a:t>
            </a:r>
          </a:p>
          <a:p>
            <a:endParaRPr lang="en-US" dirty="0"/>
          </a:p>
          <a:p>
            <a:endParaRPr lang="fi-FI" sz="2400" dirty="0"/>
          </a:p>
          <a:p>
            <a:pPr marL="457200" lvl="1" indent="0">
              <a:buNone/>
            </a:pPr>
            <a:endParaRPr lang="fi-FI" dirty="0"/>
          </a:p>
          <a:p>
            <a:endParaRPr lang="fi-FI" sz="2400" dirty="0"/>
          </a:p>
          <a:p>
            <a:pPr marL="0" indent="0">
              <a:buNone/>
            </a:pPr>
            <a:endParaRPr lang="fi-FI" dirty="0"/>
          </a:p>
        </p:txBody>
      </p:sp>
    </p:spTree>
    <p:extLst>
      <p:ext uri="{BB962C8B-B14F-4D97-AF65-F5344CB8AC3E}">
        <p14:creationId xmlns:p14="http://schemas.microsoft.com/office/powerpoint/2010/main" val="103210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Content Placeholder 2">
            <a:extLst>
              <a:ext uri="{FF2B5EF4-FFF2-40B4-BE49-F238E27FC236}">
                <a16:creationId xmlns:a16="http://schemas.microsoft.com/office/drawing/2014/main" id="{BA48CF14-2DA4-8A5E-06E7-2967B3D8A4A2}"/>
              </a:ext>
            </a:extLst>
          </p:cNvPr>
          <p:cNvSpPr>
            <a:spLocks noGrp="1"/>
          </p:cNvSpPr>
          <p:nvPr>
            <p:ph idx="1"/>
          </p:nvPr>
        </p:nvSpPr>
        <p:spPr>
          <a:xfrm>
            <a:off x="838200" y="1154430"/>
            <a:ext cx="10515600" cy="5081271"/>
          </a:xfrm>
        </p:spPr>
        <p:txBody>
          <a:bodyPr>
            <a:normAutofit/>
          </a:bodyPr>
          <a:lstStyle/>
          <a:p>
            <a:r>
              <a:rPr lang="fi-FI" dirty="0"/>
              <a:t>In </a:t>
            </a:r>
            <a:r>
              <a:rPr lang="fi-FI" dirty="0" err="1"/>
              <a:t>the</a:t>
            </a:r>
            <a:r>
              <a:rPr lang="fi-FI" dirty="0"/>
              <a:t> EU sui </a:t>
            </a:r>
            <a:r>
              <a:rPr lang="fi-FI" dirty="0" err="1"/>
              <a:t>generis</a:t>
            </a:r>
            <a:r>
              <a:rPr lang="fi-FI" dirty="0"/>
              <a:t> </a:t>
            </a:r>
            <a:r>
              <a:rPr lang="fi-FI" dirty="0" err="1"/>
              <a:t>database</a:t>
            </a:r>
            <a:r>
              <a:rPr lang="fi-FI" dirty="0"/>
              <a:t> </a:t>
            </a:r>
            <a:r>
              <a:rPr lang="fi-FI" dirty="0" err="1"/>
              <a:t>rights</a:t>
            </a:r>
            <a:r>
              <a:rPr lang="fi-FI" dirty="0"/>
              <a:t> </a:t>
            </a:r>
            <a:r>
              <a:rPr lang="fi-FI" dirty="0" err="1"/>
              <a:t>pertain</a:t>
            </a:r>
            <a:r>
              <a:rPr lang="fi-FI" dirty="0"/>
              <a:t> to </a:t>
            </a:r>
            <a:r>
              <a:rPr lang="fi-FI" dirty="0" err="1"/>
              <a:t>datasets</a:t>
            </a:r>
            <a:endParaRPr lang="fi-FI" dirty="0"/>
          </a:p>
          <a:p>
            <a:pPr lvl="1"/>
            <a:r>
              <a:rPr lang="fi-FI" sz="2400" dirty="0"/>
              <a:t>In </a:t>
            </a:r>
            <a:r>
              <a:rPr lang="fi-FI" sz="2400" dirty="0" err="1"/>
              <a:t>many</a:t>
            </a:r>
            <a:r>
              <a:rPr lang="fi-FI" sz="2400" dirty="0"/>
              <a:t> </a:t>
            </a:r>
            <a:r>
              <a:rPr lang="fi-FI" sz="2400" dirty="0" err="1"/>
              <a:t>jurisdictions</a:t>
            </a:r>
            <a:r>
              <a:rPr lang="fi-FI" sz="2400" dirty="0"/>
              <a:t> data is </a:t>
            </a:r>
            <a:r>
              <a:rPr lang="fi-FI" sz="2400" dirty="0" err="1"/>
              <a:t>not</a:t>
            </a:r>
            <a:r>
              <a:rPr lang="fi-FI" sz="2400" dirty="0"/>
              <a:t> </a:t>
            </a:r>
            <a:r>
              <a:rPr lang="fi-FI" sz="2400" dirty="0" err="1"/>
              <a:t>protected</a:t>
            </a:r>
            <a:r>
              <a:rPr lang="fi-FI" sz="2400" dirty="0"/>
              <a:t> by copyright </a:t>
            </a:r>
          </a:p>
          <a:p>
            <a:r>
              <a:rPr lang="en-US" dirty="0"/>
              <a:t>National policy for open research data based on FAIR principles</a:t>
            </a:r>
          </a:p>
          <a:p>
            <a:pPr lvl="1"/>
            <a:r>
              <a:rPr lang="fi-FI" sz="2400" dirty="0" err="1"/>
              <a:t>Findable</a:t>
            </a:r>
            <a:r>
              <a:rPr lang="fi-FI" sz="2400" dirty="0"/>
              <a:t>, </a:t>
            </a:r>
            <a:r>
              <a:rPr lang="fi-FI" sz="2400" dirty="0" err="1"/>
              <a:t>Accessible</a:t>
            </a:r>
            <a:r>
              <a:rPr lang="fi-FI" sz="2400" dirty="0"/>
              <a:t>, </a:t>
            </a:r>
            <a:r>
              <a:rPr lang="fi-FI" sz="2400" dirty="0" err="1"/>
              <a:t>Interoperable</a:t>
            </a:r>
            <a:r>
              <a:rPr lang="fi-FI" sz="2400" dirty="0"/>
              <a:t>, </a:t>
            </a:r>
            <a:r>
              <a:rPr lang="fi-FI" sz="2400" b="1" dirty="0" err="1"/>
              <a:t>Re-usable</a:t>
            </a:r>
            <a:endParaRPr lang="fi-FI" sz="2400" b="1" dirty="0"/>
          </a:p>
          <a:p>
            <a:r>
              <a:rPr lang="fi-FI" dirty="0" err="1"/>
              <a:t>Openness</a:t>
            </a:r>
            <a:r>
              <a:rPr lang="fi-FI" dirty="0"/>
              <a:t> </a:t>
            </a:r>
            <a:r>
              <a:rPr lang="fi-FI" dirty="0" err="1"/>
              <a:t>cannot</a:t>
            </a:r>
            <a:r>
              <a:rPr lang="fi-FI" dirty="0"/>
              <a:t> </a:t>
            </a:r>
            <a:r>
              <a:rPr lang="fi-FI" dirty="0" err="1"/>
              <a:t>override</a:t>
            </a:r>
            <a:r>
              <a:rPr lang="fi-FI" dirty="0"/>
              <a:t> </a:t>
            </a:r>
            <a:r>
              <a:rPr lang="fi-FI" dirty="0" err="1"/>
              <a:t>mandatory</a:t>
            </a:r>
            <a:r>
              <a:rPr lang="fi-FI" dirty="0"/>
              <a:t> </a:t>
            </a:r>
            <a:r>
              <a:rPr lang="fi-FI" dirty="0" err="1"/>
              <a:t>legislation</a:t>
            </a:r>
            <a:r>
              <a:rPr lang="fi-FI" dirty="0"/>
              <a:t>=&gt; for </a:t>
            </a:r>
            <a:r>
              <a:rPr lang="fi-FI" dirty="0" err="1"/>
              <a:t>example</a:t>
            </a:r>
            <a:r>
              <a:rPr lang="fi-FI" dirty="0"/>
              <a:t> </a:t>
            </a:r>
            <a:r>
              <a:rPr lang="fi-FI" dirty="0" err="1"/>
              <a:t>protection</a:t>
            </a:r>
            <a:r>
              <a:rPr lang="fi-FI" dirty="0"/>
              <a:t> of personal data is </a:t>
            </a:r>
            <a:r>
              <a:rPr lang="fi-FI" dirty="0" err="1"/>
              <a:t>paramount</a:t>
            </a:r>
            <a:r>
              <a:rPr lang="fi-FI" dirty="0"/>
              <a:t> </a:t>
            </a:r>
            <a:r>
              <a:rPr lang="fi-FI" dirty="0" err="1"/>
              <a:t>under</a:t>
            </a:r>
            <a:r>
              <a:rPr lang="fi-FI" dirty="0"/>
              <a:t> GDPR </a:t>
            </a:r>
          </a:p>
          <a:p>
            <a:r>
              <a:rPr lang="en-US" dirty="0"/>
              <a:t>Publishers and funders may require open data, for example</a:t>
            </a:r>
            <a:r>
              <a:rPr lang="en-US" sz="2400" dirty="0"/>
              <a:t> </a:t>
            </a:r>
          </a:p>
          <a:p>
            <a:pPr lvl="1"/>
            <a:r>
              <a:rPr lang="en-US" sz="2400" dirty="0"/>
              <a:t>Springer: CC0 mandatory for select journals, open data recommended for all titles</a:t>
            </a:r>
          </a:p>
          <a:p>
            <a:pPr lvl="1"/>
            <a:r>
              <a:rPr lang="en-US" sz="2400" dirty="0"/>
              <a:t>Horizon Europe: CC BY or CC0 mandatory </a:t>
            </a:r>
          </a:p>
          <a:p>
            <a:pPr lvl="1"/>
            <a:endParaRPr lang="fi-FI" dirty="0"/>
          </a:p>
        </p:txBody>
      </p:sp>
      <p:sp>
        <p:nvSpPr>
          <p:cNvPr id="5" name="Title 4">
            <a:extLst>
              <a:ext uri="{FF2B5EF4-FFF2-40B4-BE49-F238E27FC236}">
                <a16:creationId xmlns:a16="http://schemas.microsoft.com/office/drawing/2014/main" id="{217EAED3-B76B-C036-C82C-CB8A4B8AA306}"/>
              </a:ext>
            </a:extLst>
          </p:cNvPr>
          <p:cNvSpPr>
            <a:spLocks noGrp="1"/>
          </p:cNvSpPr>
          <p:nvPr>
            <p:ph type="title"/>
          </p:nvPr>
        </p:nvSpPr>
        <p:spPr/>
        <p:txBody>
          <a:bodyPr/>
          <a:lstStyle/>
          <a:p>
            <a:r>
              <a:rPr lang="en-US" dirty="0"/>
              <a:t>Research data</a:t>
            </a:r>
            <a:endParaRPr lang="fi-FI" dirty="0"/>
          </a:p>
        </p:txBody>
      </p:sp>
    </p:spTree>
    <p:extLst>
      <p:ext uri="{BB962C8B-B14F-4D97-AF65-F5344CB8AC3E}">
        <p14:creationId xmlns:p14="http://schemas.microsoft.com/office/powerpoint/2010/main" val="279574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a:xfrm>
            <a:off x="838200" y="1182874"/>
            <a:ext cx="10515600" cy="4492252"/>
          </a:xfrm>
        </p:spPr>
        <p:txBody>
          <a:bodyPr>
            <a:normAutofit fontScale="92500" lnSpcReduction="20000"/>
          </a:bodyPr>
          <a:lstStyle/>
          <a:p>
            <a:r>
              <a:rPr lang="fi-FI" dirty="0" err="1"/>
              <a:t>Moral</a:t>
            </a:r>
            <a:r>
              <a:rPr lang="fi-FI" dirty="0"/>
              <a:t> </a:t>
            </a:r>
            <a:r>
              <a:rPr lang="fi-FI" dirty="0" err="1"/>
              <a:t>rights</a:t>
            </a:r>
            <a:r>
              <a:rPr lang="fi-FI" dirty="0"/>
              <a:t> (</a:t>
            </a:r>
            <a:r>
              <a:rPr lang="fi-FI" dirty="0" err="1"/>
              <a:t>where</a:t>
            </a:r>
            <a:r>
              <a:rPr lang="fi-FI" dirty="0"/>
              <a:t> </a:t>
            </a:r>
            <a:r>
              <a:rPr lang="fi-FI" dirty="0" err="1"/>
              <a:t>they</a:t>
            </a:r>
            <a:r>
              <a:rPr lang="fi-FI" dirty="0"/>
              <a:t> </a:t>
            </a:r>
            <a:r>
              <a:rPr lang="fi-FI" dirty="0" err="1"/>
              <a:t>exist</a:t>
            </a:r>
            <a:r>
              <a:rPr lang="fi-FI" dirty="0"/>
              <a:t>)</a:t>
            </a:r>
          </a:p>
          <a:p>
            <a:pPr lvl="1"/>
            <a:r>
              <a:rPr lang="fi-FI" sz="2400" dirty="0" err="1"/>
              <a:t>Right</a:t>
            </a:r>
            <a:r>
              <a:rPr lang="fi-FI" sz="2400" dirty="0"/>
              <a:t> to </a:t>
            </a:r>
            <a:r>
              <a:rPr lang="fi-FI" sz="2400" dirty="0" err="1"/>
              <a:t>attribution</a:t>
            </a:r>
            <a:r>
              <a:rPr lang="fi-FI" sz="2400" dirty="0"/>
              <a:t>, </a:t>
            </a:r>
            <a:r>
              <a:rPr lang="fi-FI" sz="2400" dirty="0" err="1"/>
              <a:t>integrity</a:t>
            </a:r>
            <a:r>
              <a:rPr lang="fi-FI" sz="2400" dirty="0"/>
              <a:t> of </a:t>
            </a:r>
            <a:r>
              <a:rPr lang="fi-FI" sz="2400" dirty="0" err="1"/>
              <a:t>the</a:t>
            </a:r>
            <a:r>
              <a:rPr lang="fi-FI" sz="2400" dirty="0"/>
              <a:t> </a:t>
            </a:r>
            <a:r>
              <a:rPr lang="fi-FI" sz="2400" dirty="0" err="1"/>
              <a:t>work</a:t>
            </a:r>
            <a:endParaRPr lang="fi-FI" sz="2400" dirty="0"/>
          </a:p>
          <a:p>
            <a:pPr lvl="1"/>
            <a:r>
              <a:rPr lang="fi-FI" sz="2400" dirty="0" err="1"/>
              <a:t>However</a:t>
            </a:r>
            <a:r>
              <a:rPr lang="fi-FI" sz="2400" dirty="0"/>
              <a:t>, </a:t>
            </a:r>
            <a:r>
              <a:rPr lang="fi-FI" sz="2400" dirty="0" err="1"/>
              <a:t>if</a:t>
            </a:r>
            <a:r>
              <a:rPr lang="fi-FI" sz="2400" dirty="0"/>
              <a:t> </a:t>
            </a:r>
            <a:r>
              <a:rPr lang="fi-FI" sz="2400" dirty="0" err="1"/>
              <a:t>your</a:t>
            </a:r>
            <a:r>
              <a:rPr lang="fi-FI" sz="2400" dirty="0"/>
              <a:t> </a:t>
            </a:r>
            <a:r>
              <a:rPr lang="fi-FI" sz="2400" dirty="0" err="1"/>
              <a:t>license</a:t>
            </a:r>
            <a:r>
              <a:rPr lang="fi-FI" sz="2400" dirty="0"/>
              <a:t> </a:t>
            </a:r>
            <a:r>
              <a:rPr lang="fi-FI" sz="2400" dirty="0" err="1"/>
              <a:t>allows</a:t>
            </a:r>
            <a:r>
              <a:rPr lang="fi-FI" sz="2400" dirty="0"/>
              <a:t> for </a:t>
            </a:r>
            <a:r>
              <a:rPr lang="fi-FI" sz="2400" dirty="0" err="1"/>
              <a:t>derivatives</a:t>
            </a:r>
            <a:r>
              <a:rPr lang="fi-FI" sz="2400" dirty="0"/>
              <a:t>, </a:t>
            </a:r>
            <a:r>
              <a:rPr lang="fi-FI" sz="2400" dirty="0" err="1"/>
              <a:t>you</a:t>
            </a:r>
            <a:r>
              <a:rPr lang="fi-FI" sz="2400" dirty="0"/>
              <a:t> </a:t>
            </a:r>
            <a:r>
              <a:rPr lang="fi-FI" sz="2400" dirty="0" err="1"/>
              <a:t>promise</a:t>
            </a:r>
            <a:r>
              <a:rPr lang="fi-FI" sz="2400" dirty="0"/>
              <a:t> to </a:t>
            </a:r>
            <a:r>
              <a:rPr lang="fi-FI" sz="2400" dirty="0" err="1"/>
              <a:t>not</a:t>
            </a:r>
            <a:r>
              <a:rPr lang="fi-FI" sz="2400" dirty="0"/>
              <a:t> </a:t>
            </a:r>
            <a:r>
              <a:rPr lang="fi-FI" sz="2400" dirty="0" err="1"/>
              <a:t>assert</a:t>
            </a:r>
            <a:r>
              <a:rPr lang="fi-FI" sz="2400" dirty="0"/>
              <a:t> </a:t>
            </a:r>
            <a:r>
              <a:rPr lang="fi-FI" sz="2400" dirty="0" err="1"/>
              <a:t>the</a:t>
            </a:r>
            <a:r>
              <a:rPr lang="fi-FI" sz="2400" dirty="0"/>
              <a:t> </a:t>
            </a:r>
            <a:r>
              <a:rPr lang="fi-FI" sz="2400" dirty="0" err="1"/>
              <a:t>right</a:t>
            </a:r>
            <a:r>
              <a:rPr lang="fi-FI" sz="2400" dirty="0"/>
              <a:t> to </a:t>
            </a:r>
            <a:r>
              <a:rPr lang="fi-FI" sz="2400" dirty="0" err="1"/>
              <a:t>integrity</a:t>
            </a:r>
            <a:r>
              <a:rPr lang="fi-FI" sz="2400" dirty="0"/>
              <a:t> of </a:t>
            </a:r>
            <a:r>
              <a:rPr lang="fi-FI" sz="2400" dirty="0" err="1"/>
              <a:t>the</a:t>
            </a:r>
            <a:r>
              <a:rPr lang="fi-FI" sz="2400" dirty="0"/>
              <a:t> </a:t>
            </a:r>
            <a:r>
              <a:rPr lang="fi-FI" sz="2400" dirty="0" err="1"/>
              <a:t>work</a:t>
            </a:r>
            <a:endParaRPr lang="fi-FI" dirty="0"/>
          </a:p>
          <a:p>
            <a:r>
              <a:rPr lang="fi-FI" dirty="0" err="1"/>
              <a:t>Other</a:t>
            </a:r>
            <a:r>
              <a:rPr lang="fi-FI" dirty="0"/>
              <a:t> IPR (</a:t>
            </a:r>
            <a:r>
              <a:rPr lang="fi-FI" dirty="0" err="1"/>
              <a:t>trademarks</a:t>
            </a:r>
            <a:r>
              <a:rPr lang="fi-FI" dirty="0"/>
              <a:t>, </a:t>
            </a:r>
            <a:r>
              <a:rPr lang="fi-FI" dirty="0" err="1"/>
              <a:t>patents</a:t>
            </a:r>
            <a:r>
              <a:rPr lang="fi-FI" dirty="0"/>
              <a:t>) </a:t>
            </a:r>
          </a:p>
          <a:p>
            <a:pPr lvl="1"/>
            <a:r>
              <a:rPr lang="en-US" sz="2400" dirty="0"/>
              <a:t>For example trademarks are used to identify the origin of a product or service, or to indicate standard or quality levels=&gt; wouldn’t make sense to license under CC</a:t>
            </a:r>
            <a:endParaRPr lang="fi-FI" sz="2400" dirty="0"/>
          </a:p>
          <a:p>
            <a:r>
              <a:rPr lang="en-US" dirty="0"/>
              <a:t>Publicity, personality, and privacy rights = </a:t>
            </a:r>
            <a:r>
              <a:rPr lang="fi-FI" dirty="0"/>
              <a:t>Personal data</a:t>
            </a:r>
          </a:p>
          <a:p>
            <a:pPr lvl="1"/>
            <a:r>
              <a:rPr lang="fi-FI" sz="2400" dirty="0"/>
              <a:t>If </a:t>
            </a:r>
            <a:r>
              <a:rPr lang="fi-FI" sz="2400" dirty="0" err="1"/>
              <a:t>the</a:t>
            </a:r>
            <a:r>
              <a:rPr lang="fi-FI" sz="2400" dirty="0"/>
              <a:t> </a:t>
            </a:r>
            <a:r>
              <a:rPr lang="fi-FI" sz="2400" dirty="0" err="1"/>
              <a:t>work</a:t>
            </a:r>
            <a:r>
              <a:rPr lang="fi-FI" sz="2400" dirty="0"/>
              <a:t> </a:t>
            </a:r>
            <a:r>
              <a:rPr lang="fi-FI" sz="2400" dirty="0" err="1"/>
              <a:t>includes</a:t>
            </a:r>
            <a:r>
              <a:rPr lang="fi-FI" sz="2400" dirty="0"/>
              <a:t> </a:t>
            </a:r>
            <a:r>
              <a:rPr lang="fi-FI" sz="2400" dirty="0" err="1"/>
              <a:t>your</a:t>
            </a:r>
            <a:r>
              <a:rPr lang="fi-FI" sz="2400" dirty="0"/>
              <a:t> personal data, for </a:t>
            </a:r>
            <a:r>
              <a:rPr lang="fi-FI" sz="2400" dirty="0" err="1"/>
              <a:t>example</a:t>
            </a:r>
            <a:r>
              <a:rPr lang="fi-FI" sz="2400" dirty="0"/>
              <a:t> image, </a:t>
            </a:r>
            <a:r>
              <a:rPr lang="fi-FI" sz="2400" dirty="0" err="1"/>
              <a:t>you</a:t>
            </a:r>
            <a:r>
              <a:rPr lang="fi-FI" sz="2400" dirty="0"/>
              <a:t> </a:t>
            </a:r>
            <a:r>
              <a:rPr lang="fi-FI" sz="2400" dirty="0" err="1"/>
              <a:t>agree</a:t>
            </a:r>
            <a:r>
              <a:rPr lang="fi-FI" sz="2400" dirty="0"/>
              <a:t> </a:t>
            </a:r>
            <a:r>
              <a:rPr lang="fi-FI" sz="2400" dirty="0" err="1"/>
              <a:t>not</a:t>
            </a:r>
            <a:r>
              <a:rPr lang="fi-FI" sz="2400" dirty="0"/>
              <a:t> to </a:t>
            </a:r>
            <a:r>
              <a:rPr lang="fi-FI" sz="2400" dirty="0" err="1"/>
              <a:t>assert</a:t>
            </a:r>
            <a:r>
              <a:rPr lang="fi-FI" sz="2400" dirty="0"/>
              <a:t> </a:t>
            </a:r>
            <a:r>
              <a:rPr lang="fi-FI" sz="2400" dirty="0" err="1"/>
              <a:t>your</a:t>
            </a:r>
            <a:r>
              <a:rPr lang="fi-FI" sz="2400" dirty="0"/>
              <a:t> </a:t>
            </a:r>
            <a:r>
              <a:rPr lang="fi-FI" sz="2400" dirty="0" err="1"/>
              <a:t>right</a:t>
            </a:r>
            <a:r>
              <a:rPr lang="fi-FI" sz="2400" dirty="0"/>
              <a:t> to stop </a:t>
            </a:r>
            <a:r>
              <a:rPr lang="fi-FI" sz="2400" dirty="0" err="1"/>
              <a:t>others</a:t>
            </a:r>
            <a:r>
              <a:rPr lang="fi-FI" sz="2400" dirty="0"/>
              <a:t> </a:t>
            </a:r>
            <a:r>
              <a:rPr lang="fi-FI" sz="2400" dirty="0" err="1"/>
              <a:t>from</a:t>
            </a:r>
            <a:r>
              <a:rPr lang="fi-FI" sz="2400" dirty="0"/>
              <a:t> </a:t>
            </a:r>
            <a:r>
              <a:rPr lang="fi-FI" sz="2400" dirty="0" err="1"/>
              <a:t>using</a:t>
            </a:r>
            <a:r>
              <a:rPr lang="fi-FI" sz="2400" dirty="0"/>
              <a:t> it</a:t>
            </a:r>
          </a:p>
          <a:p>
            <a:r>
              <a:rPr lang="fi-FI" sz="3000" dirty="0"/>
              <a:t>Third party </a:t>
            </a:r>
            <a:r>
              <a:rPr lang="fi-FI" sz="3000" dirty="0" err="1"/>
              <a:t>content</a:t>
            </a:r>
            <a:endParaRPr lang="fi-FI" sz="3000" dirty="0"/>
          </a:p>
          <a:p>
            <a:pPr lvl="1"/>
            <a:r>
              <a:rPr lang="fi-FI" sz="2600" dirty="0" err="1"/>
              <a:t>Must</a:t>
            </a:r>
            <a:r>
              <a:rPr lang="fi-FI" sz="2600" dirty="0"/>
              <a:t> </a:t>
            </a:r>
            <a:r>
              <a:rPr lang="fi-FI" sz="2600" dirty="0" err="1"/>
              <a:t>be</a:t>
            </a:r>
            <a:r>
              <a:rPr lang="fi-FI" sz="2600" dirty="0"/>
              <a:t> </a:t>
            </a:r>
            <a:r>
              <a:rPr lang="fi-FI" sz="2600" dirty="0" err="1"/>
              <a:t>marked</a:t>
            </a:r>
            <a:r>
              <a:rPr lang="fi-FI" sz="2600" dirty="0"/>
              <a:t> and </a:t>
            </a:r>
            <a:r>
              <a:rPr lang="fi-FI" sz="2600" dirty="0" err="1"/>
              <a:t>attributed</a:t>
            </a:r>
            <a:endParaRPr lang="fi-FI" sz="2600" dirty="0"/>
          </a:p>
          <a:p>
            <a:pPr lvl="1"/>
            <a:endParaRPr lang="fi-FI" dirty="0"/>
          </a:p>
          <a:p>
            <a:pPr lvl="1"/>
            <a:endParaRPr lang="fi-FI" dirty="0"/>
          </a:p>
          <a:p>
            <a:pPr marL="457200" lvl="1" indent="0">
              <a:buNone/>
            </a:pPr>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a:xfrm>
            <a:off x="616496" y="305258"/>
            <a:ext cx="10959008" cy="634082"/>
          </a:xfrm>
        </p:spPr>
        <p:txBody>
          <a:bodyPr>
            <a:normAutofit/>
          </a:bodyPr>
          <a:lstStyle/>
          <a:p>
            <a:r>
              <a:rPr lang="fi-FI" dirty="0" err="1"/>
              <a:t>What</a:t>
            </a:r>
            <a:r>
              <a:rPr lang="fi-FI" dirty="0"/>
              <a:t> is </a:t>
            </a:r>
            <a:r>
              <a:rPr lang="fi-FI" dirty="0" err="1"/>
              <a:t>not</a:t>
            </a:r>
            <a:r>
              <a:rPr lang="fi-FI" dirty="0"/>
              <a:t> </a:t>
            </a:r>
            <a:r>
              <a:rPr lang="fi-FI" dirty="0" err="1"/>
              <a:t>covered</a:t>
            </a:r>
            <a:r>
              <a:rPr lang="fi-FI" dirty="0"/>
              <a:t> </a:t>
            </a:r>
            <a:r>
              <a:rPr lang="fi-FI" dirty="0" err="1"/>
              <a:t>by</a:t>
            </a:r>
            <a:r>
              <a:rPr lang="fi-FI" dirty="0"/>
              <a:t> </a:t>
            </a:r>
            <a:r>
              <a:rPr lang="fi-FI" dirty="0" err="1"/>
              <a:t>the</a:t>
            </a:r>
            <a:r>
              <a:rPr lang="fi-FI" dirty="0"/>
              <a:t> CC-</a:t>
            </a:r>
            <a:r>
              <a:rPr lang="fi-FI" dirty="0" err="1"/>
              <a:t>license</a:t>
            </a:r>
            <a:endParaRPr lang="fi-FI" dirty="0"/>
          </a:p>
        </p:txBody>
      </p:sp>
    </p:spTree>
    <p:extLst>
      <p:ext uri="{BB962C8B-B14F-4D97-AF65-F5344CB8AC3E}">
        <p14:creationId xmlns:p14="http://schemas.microsoft.com/office/powerpoint/2010/main" val="82894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fontScale="92500" lnSpcReduction="10000"/>
          </a:bodyPr>
          <a:lstStyle/>
          <a:p>
            <a:r>
              <a:rPr lang="fi-FI" dirty="0"/>
              <a:t>CC </a:t>
            </a:r>
            <a:r>
              <a:rPr lang="fi-FI" dirty="0" err="1"/>
              <a:t>licenses</a:t>
            </a:r>
            <a:r>
              <a:rPr lang="fi-FI" dirty="0"/>
              <a:t> </a:t>
            </a:r>
            <a:r>
              <a:rPr lang="fi-FI" dirty="0" err="1"/>
              <a:t>allowing</a:t>
            </a:r>
            <a:r>
              <a:rPr lang="fi-FI" dirty="0"/>
              <a:t> </a:t>
            </a:r>
            <a:r>
              <a:rPr lang="fi-FI" dirty="0" err="1"/>
              <a:t>commercial</a:t>
            </a:r>
            <a:r>
              <a:rPr lang="fi-FI" dirty="0"/>
              <a:t> </a:t>
            </a:r>
            <a:r>
              <a:rPr lang="fi-FI" dirty="0" err="1"/>
              <a:t>re-use</a:t>
            </a:r>
            <a:endParaRPr lang="fi-FI" dirty="0"/>
          </a:p>
          <a:p>
            <a:pPr lvl="1"/>
            <a:r>
              <a:rPr lang="fi-FI" dirty="0"/>
              <a:t>CC BY, CC BY-SA, CC BY-ND</a:t>
            </a:r>
          </a:p>
          <a:p>
            <a:r>
              <a:rPr lang="fi-FI" dirty="0"/>
              <a:t>CC definition for Commercial </a:t>
            </a:r>
            <a:r>
              <a:rPr lang="fi-FI" dirty="0" err="1"/>
              <a:t>use</a:t>
            </a:r>
            <a:r>
              <a:rPr lang="fi-FI" dirty="0"/>
              <a:t>:</a:t>
            </a:r>
            <a:r>
              <a:rPr lang="en-US" dirty="0"/>
              <a:t>“primarily intended for or directed toward commercial advantage or monetary compensation.”</a:t>
            </a:r>
          </a:p>
          <a:p>
            <a:pPr lvl="1"/>
            <a:r>
              <a:rPr lang="en-US" dirty="0"/>
              <a:t>Not defined in detail, open to interpretation</a:t>
            </a:r>
            <a:endParaRPr lang="fi-FI" dirty="0"/>
          </a:p>
          <a:p>
            <a:r>
              <a:rPr lang="en-US" dirty="0"/>
              <a:t>The use itself is in focus, not the user</a:t>
            </a:r>
          </a:p>
          <a:p>
            <a:pPr lvl="1"/>
            <a:r>
              <a:rPr lang="en-US" dirty="0"/>
              <a:t>Specifics of the situation and the intentions of the user are key</a:t>
            </a:r>
          </a:p>
          <a:p>
            <a:pPr lvl="1"/>
            <a:r>
              <a:rPr lang="en-US" dirty="0"/>
              <a:t>A commercial entity’s use may be in line with an NC-</a:t>
            </a:r>
            <a:r>
              <a:rPr lang="en-US" dirty="0" err="1"/>
              <a:t>licence</a:t>
            </a:r>
            <a:r>
              <a:rPr lang="en-US" dirty="0"/>
              <a:t>, depends on the use</a:t>
            </a:r>
          </a:p>
          <a:p>
            <a:pPr lvl="1"/>
            <a:r>
              <a:rPr lang="fi-FI" dirty="0" err="1"/>
              <a:t>Not</a:t>
            </a:r>
            <a:r>
              <a:rPr lang="fi-FI" dirty="0"/>
              <a:t> </a:t>
            </a:r>
            <a:r>
              <a:rPr lang="fi-FI" dirty="0" err="1"/>
              <a:t>all</a:t>
            </a:r>
            <a:r>
              <a:rPr lang="fi-FI" dirty="0"/>
              <a:t> </a:t>
            </a:r>
            <a:r>
              <a:rPr lang="fi-FI" dirty="0" err="1"/>
              <a:t>uses</a:t>
            </a:r>
            <a:r>
              <a:rPr lang="fi-FI" dirty="0"/>
              <a:t> by a non-</a:t>
            </a:r>
            <a:r>
              <a:rPr lang="fi-FI" dirty="0" err="1"/>
              <a:t>profit</a:t>
            </a:r>
            <a:r>
              <a:rPr lang="fi-FI" dirty="0"/>
              <a:t> </a:t>
            </a:r>
            <a:r>
              <a:rPr lang="fi-FI" dirty="0" err="1"/>
              <a:t>organisation</a:t>
            </a:r>
            <a:r>
              <a:rPr lang="fi-FI" dirty="0"/>
              <a:t> </a:t>
            </a:r>
            <a:r>
              <a:rPr lang="fi-FI" dirty="0" err="1"/>
              <a:t>are</a:t>
            </a:r>
            <a:r>
              <a:rPr lang="fi-FI" dirty="0"/>
              <a:t> </a:t>
            </a:r>
            <a:r>
              <a:rPr lang="fi-FI" dirty="0" err="1"/>
              <a:t>automatically</a:t>
            </a:r>
            <a:r>
              <a:rPr lang="fi-FI" dirty="0"/>
              <a:t> in </a:t>
            </a:r>
            <a:r>
              <a:rPr lang="fi-FI" dirty="0" err="1"/>
              <a:t>line</a:t>
            </a:r>
            <a:r>
              <a:rPr lang="fi-FI" dirty="0"/>
              <a:t> </a:t>
            </a:r>
            <a:r>
              <a:rPr lang="fi-FI" dirty="0" err="1"/>
              <a:t>with</a:t>
            </a:r>
            <a:r>
              <a:rPr lang="fi-FI" dirty="0"/>
              <a:t> an NC-</a:t>
            </a:r>
            <a:r>
              <a:rPr lang="fi-FI" dirty="0" err="1"/>
              <a:t>license</a:t>
            </a:r>
            <a:r>
              <a:rPr lang="fi-FI" dirty="0"/>
              <a:t>, </a:t>
            </a:r>
            <a:r>
              <a:rPr lang="fi-FI" dirty="0" err="1"/>
              <a:t>depends</a:t>
            </a:r>
            <a:r>
              <a:rPr lang="fi-FI" dirty="0"/>
              <a:t> on </a:t>
            </a:r>
            <a:r>
              <a:rPr lang="fi-FI" dirty="0" err="1"/>
              <a:t>the</a:t>
            </a:r>
            <a:r>
              <a:rPr lang="fi-FI" dirty="0"/>
              <a:t> </a:t>
            </a:r>
            <a:r>
              <a:rPr lang="fi-FI" dirty="0" err="1"/>
              <a:t>use</a:t>
            </a:r>
            <a:r>
              <a:rPr lang="fi-FI" dirty="0"/>
              <a:t> </a:t>
            </a:r>
          </a:p>
          <a:p>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a:xfrm>
            <a:off x="616496" y="305258"/>
            <a:ext cx="10959008" cy="634082"/>
          </a:xfrm>
        </p:spPr>
        <p:txBody>
          <a:bodyPr>
            <a:normAutofit/>
          </a:bodyPr>
          <a:lstStyle/>
          <a:p>
            <a:r>
              <a:rPr lang="fi-FI" dirty="0" err="1"/>
              <a:t>Authors</a:t>
            </a:r>
            <a:r>
              <a:rPr lang="fi-FI" dirty="0"/>
              <a:t>’ </a:t>
            </a:r>
            <a:r>
              <a:rPr lang="fi-FI" dirty="0" err="1"/>
              <a:t>concerns</a:t>
            </a:r>
            <a:r>
              <a:rPr lang="fi-FI" dirty="0"/>
              <a:t>: </a:t>
            </a:r>
            <a:r>
              <a:rPr lang="fi-FI" dirty="0" err="1"/>
              <a:t>commercial</a:t>
            </a:r>
            <a:r>
              <a:rPr lang="fi-FI" dirty="0"/>
              <a:t> </a:t>
            </a:r>
            <a:r>
              <a:rPr lang="fi-FI" dirty="0" err="1"/>
              <a:t>use</a:t>
            </a:r>
            <a:r>
              <a:rPr lang="fi-FI" dirty="0"/>
              <a:t> 1/2</a:t>
            </a:r>
          </a:p>
        </p:txBody>
      </p:sp>
    </p:spTree>
    <p:extLst>
      <p:ext uri="{BB962C8B-B14F-4D97-AF65-F5344CB8AC3E}">
        <p14:creationId xmlns:p14="http://schemas.microsoft.com/office/powerpoint/2010/main" val="337738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a:bodyPr>
          <a:lstStyle/>
          <a:p>
            <a:r>
              <a:rPr lang="fi-FI" dirty="0" err="1"/>
              <a:t>Questions</a:t>
            </a:r>
            <a:r>
              <a:rPr lang="fi-FI" dirty="0"/>
              <a:t> for </a:t>
            </a:r>
            <a:r>
              <a:rPr lang="fi-FI" dirty="0" err="1"/>
              <a:t>author</a:t>
            </a:r>
            <a:endParaRPr lang="fi-FI" dirty="0"/>
          </a:p>
          <a:p>
            <a:pPr lvl="1"/>
            <a:r>
              <a:rPr lang="fi-FI" sz="2400" dirty="0" err="1"/>
              <a:t>Does</a:t>
            </a:r>
            <a:r>
              <a:rPr lang="fi-FI" sz="2400" dirty="0"/>
              <a:t> </a:t>
            </a:r>
            <a:r>
              <a:rPr lang="fi-FI" sz="2400" dirty="0" err="1"/>
              <a:t>author</a:t>
            </a:r>
            <a:r>
              <a:rPr lang="fi-FI" sz="2400" dirty="0"/>
              <a:t> </a:t>
            </a:r>
            <a:r>
              <a:rPr lang="fi-FI" sz="2400" dirty="0" err="1"/>
              <a:t>have</a:t>
            </a:r>
            <a:r>
              <a:rPr lang="fi-FI" sz="2400" dirty="0"/>
              <a:t> a </a:t>
            </a:r>
            <a:r>
              <a:rPr lang="fi-FI" sz="2400" dirty="0" err="1"/>
              <a:t>plan</a:t>
            </a:r>
            <a:r>
              <a:rPr lang="fi-FI" sz="2400" dirty="0"/>
              <a:t> for </a:t>
            </a:r>
            <a:r>
              <a:rPr lang="fi-FI" sz="2400" dirty="0" err="1"/>
              <a:t>commercial</a:t>
            </a:r>
            <a:r>
              <a:rPr lang="fi-FI" sz="2400" dirty="0"/>
              <a:t> </a:t>
            </a:r>
            <a:r>
              <a:rPr lang="fi-FI" sz="2400" dirty="0" err="1"/>
              <a:t>use</a:t>
            </a:r>
            <a:r>
              <a:rPr lang="fi-FI" sz="2400" dirty="0"/>
              <a:t>? </a:t>
            </a:r>
          </a:p>
          <a:p>
            <a:pPr lvl="1"/>
            <a:r>
              <a:rPr lang="fi-FI" sz="2400" dirty="0" err="1"/>
              <a:t>Will</a:t>
            </a:r>
            <a:r>
              <a:rPr lang="fi-FI" sz="2400" dirty="0"/>
              <a:t> </a:t>
            </a:r>
            <a:r>
              <a:rPr lang="fi-FI" sz="2400" dirty="0" err="1"/>
              <a:t>the</a:t>
            </a:r>
            <a:r>
              <a:rPr lang="fi-FI" sz="2400" dirty="0"/>
              <a:t> </a:t>
            </a:r>
            <a:r>
              <a:rPr lang="fi-FI" sz="2400" dirty="0" err="1"/>
              <a:t>author</a:t>
            </a:r>
            <a:r>
              <a:rPr lang="fi-FI" sz="2400" dirty="0"/>
              <a:t> </a:t>
            </a:r>
            <a:r>
              <a:rPr lang="fi-FI" sz="2400" dirty="0" err="1"/>
              <a:t>realistically</a:t>
            </a:r>
            <a:r>
              <a:rPr lang="fi-FI" sz="2400" dirty="0"/>
              <a:t> </a:t>
            </a:r>
            <a:r>
              <a:rPr lang="fi-FI" sz="2400" dirty="0" err="1"/>
              <a:t>be</a:t>
            </a:r>
            <a:r>
              <a:rPr lang="fi-FI" sz="2400" dirty="0"/>
              <a:t> </a:t>
            </a:r>
            <a:r>
              <a:rPr lang="fi-FI" sz="2400" dirty="0" err="1"/>
              <a:t>missing</a:t>
            </a:r>
            <a:r>
              <a:rPr lang="fi-FI" sz="2400" dirty="0"/>
              <a:t> out on a </a:t>
            </a:r>
            <a:r>
              <a:rPr lang="fi-FI" sz="2400" dirty="0" err="1"/>
              <a:t>revenue</a:t>
            </a:r>
            <a:r>
              <a:rPr lang="fi-FI" sz="2400" dirty="0"/>
              <a:t> </a:t>
            </a:r>
            <a:r>
              <a:rPr lang="fi-FI" sz="2400" dirty="0" err="1"/>
              <a:t>stream</a:t>
            </a:r>
            <a:r>
              <a:rPr lang="fi-FI" sz="2400" dirty="0"/>
              <a:t> </a:t>
            </a:r>
            <a:r>
              <a:rPr lang="fi-FI" sz="2400" dirty="0" err="1"/>
              <a:t>if</a:t>
            </a:r>
            <a:r>
              <a:rPr lang="fi-FI" sz="2400" dirty="0"/>
              <a:t> </a:t>
            </a:r>
            <a:r>
              <a:rPr lang="fi-FI" sz="2400" dirty="0" err="1"/>
              <a:t>commercial</a:t>
            </a:r>
            <a:r>
              <a:rPr lang="fi-FI" sz="2400" dirty="0"/>
              <a:t> </a:t>
            </a:r>
            <a:r>
              <a:rPr lang="fi-FI" sz="2400" dirty="0" err="1"/>
              <a:t>use</a:t>
            </a:r>
            <a:r>
              <a:rPr lang="fi-FI" sz="2400" dirty="0"/>
              <a:t> is </a:t>
            </a:r>
            <a:r>
              <a:rPr lang="fi-FI" sz="2400" dirty="0" err="1"/>
              <a:t>permitted</a:t>
            </a:r>
            <a:r>
              <a:rPr lang="fi-FI" sz="2400" dirty="0"/>
              <a:t>? </a:t>
            </a:r>
          </a:p>
          <a:p>
            <a:pPr lvl="1"/>
            <a:r>
              <a:rPr lang="fi-FI" sz="2400" dirty="0" err="1"/>
              <a:t>What</a:t>
            </a:r>
            <a:r>
              <a:rPr lang="fi-FI" sz="2400" dirty="0"/>
              <a:t> </a:t>
            </a:r>
            <a:r>
              <a:rPr lang="fi-FI" sz="2400" dirty="0" err="1"/>
              <a:t>does</a:t>
            </a:r>
            <a:r>
              <a:rPr lang="fi-FI" sz="2400" dirty="0"/>
              <a:t> </a:t>
            </a:r>
            <a:r>
              <a:rPr lang="fi-FI" sz="2400" dirty="0" err="1"/>
              <a:t>the</a:t>
            </a:r>
            <a:r>
              <a:rPr lang="fi-FI" sz="2400" dirty="0"/>
              <a:t> publishing </a:t>
            </a:r>
            <a:r>
              <a:rPr lang="fi-FI" sz="2400" dirty="0" err="1"/>
              <a:t>agreement</a:t>
            </a:r>
            <a:r>
              <a:rPr lang="fi-FI" sz="2400" dirty="0"/>
              <a:t> </a:t>
            </a:r>
            <a:r>
              <a:rPr lang="fi-FI" sz="2400" dirty="0" err="1"/>
              <a:t>say</a:t>
            </a:r>
            <a:r>
              <a:rPr lang="fi-FI" sz="2400" dirty="0"/>
              <a:t>? If NC-</a:t>
            </a:r>
            <a:r>
              <a:rPr lang="fi-FI" sz="2400" dirty="0" err="1"/>
              <a:t>licence</a:t>
            </a:r>
            <a:r>
              <a:rPr lang="fi-FI" sz="2400" dirty="0"/>
              <a:t> is </a:t>
            </a:r>
            <a:r>
              <a:rPr lang="fi-FI" sz="2400" dirty="0" err="1"/>
              <a:t>chosen</a:t>
            </a:r>
            <a:r>
              <a:rPr lang="fi-FI" sz="2400" dirty="0"/>
              <a:t>, </a:t>
            </a:r>
            <a:r>
              <a:rPr lang="fi-FI" sz="2400" dirty="0" err="1"/>
              <a:t>does</a:t>
            </a:r>
            <a:r>
              <a:rPr lang="fi-FI" sz="2400" dirty="0"/>
              <a:t> </a:t>
            </a:r>
            <a:r>
              <a:rPr lang="fi-FI" sz="2400" dirty="0" err="1"/>
              <a:t>the</a:t>
            </a:r>
            <a:r>
              <a:rPr lang="fi-FI" sz="2400" dirty="0"/>
              <a:t> </a:t>
            </a:r>
            <a:r>
              <a:rPr lang="fi-FI" sz="2400" dirty="0" err="1"/>
              <a:t>author</a:t>
            </a:r>
            <a:r>
              <a:rPr lang="fi-FI" sz="2400" dirty="0"/>
              <a:t> </a:t>
            </a:r>
            <a:r>
              <a:rPr lang="fi-FI" sz="2400" dirty="0" err="1"/>
              <a:t>have</a:t>
            </a:r>
            <a:r>
              <a:rPr lang="fi-FI" sz="2400" dirty="0"/>
              <a:t> </a:t>
            </a:r>
            <a:r>
              <a:rPr lang="fi-FI" sz="2400" dirty="0" err="1"/>
              <a:t>the</a:t>
            </a:r>
            <a:r>
              <a:rPr lang="fi-FI" sz="2400" dirty="0"/>
              <a:t> </a:t>
            </a:r>
            <a:r>
              <a:rPr lang="fi-FI" sz="2400" dirty="0" err="1"/>
              <a:t>right</a:t>
            </a:r>
            <a:r>
              <a:rPr lang="fi-FI" sz="2400" dirty="0"/>
              <a:t> to </a:t>
            </a:r>
            <a:r>
              <a:rPr lang="fi-FI" sz="2400" dirty="0" err="1"/>
              <a:t>utilize</a:t>
            </a:r>
            <a:r>
              <a:rPr lang="fi-FI" sz="2400" dirty="0"/>
              <a:t> </a:t>
            </a:r>
            <a:r>
              <a:rPr lang="fi-FI" sz="2400" dirty="0" err="1"/>
              <a:t>the</a:t>
            </a:r>
            <a:r>
              <a:rPr lang="fi-FI" sz="2400" dirty="0"/>
              <a:t> </a:t>
            </a:r>
            <a:r>
              <a:rPr lang="fi-FI" sz="2400" dirty="0" err="1"/>
              <a:t>commercial</a:t>
            </a:r>
            <a:r>
              <a:rPr lang="fi-FI" sz="2400" dirty="0"/>
              <a:t> </a:t>
            </a:r>
            <a:r>
              <a:rPr lang="fi-FI" sz="2400" dirty="0" err="1"/>
              <a:t>rights</a:t>
            </a:r>
            <a:r>
              <a:rPr lang="fi-FI" sz="2400" dirty="0"/>
              <a:t>? </a:t>
            </a:r>
            <a:r>
              <a:rPr lang="fi-FI" sz="2400" dirty="0" err="1"/>
              <a:t>Often</a:t>
            </a:r>
            <a:r>
              <a:rPr lang="fi-FI" sz="2400" dirty="0"/>
              <a:t> th </a:t>
            </a:r>
            <a:r>
              <a:rPr lang="fi-FI" sz="2400" dirty="0" err="1"/>
              <a:t>epublisher</a:t>
            </a:r>
            <a:r>
              <a:rPr lang="fi-FI" sz="2400" dirty="0"/>
              <a:t> </a:t>
            </a:r>
            <a:r>
              <a:rPr lang="fi-FI" sz="2400" dirty="0" err="1"/>
              <a:t>gets</a:t>
            </a:r>
            <a:r>
              <a:rPr lang="fi-FI" sz="2400" dirty="0"/>
              <a:t> </a:t>
            </a:r>
            <a:r>
              <a:rPr lang="fi-FI" sz="2400" dirty="0" err="1"/>
              <a:t>exclusive</a:t>
            </a:r>
            <a:r>
              <a:rPr lang="fi-FI" sz="2400" dirty="0"/>
              <a:t> </a:t>
            </a:r>
            <a:r>
              <a:rPr lang="fi-FI" sz="2400" dirty="0" err="1"/>
              <a:t>rights</a:t>
            </a:r>
            <a:r>
              <a:rPr lang="fi-FI" sz="2400" dirty="0"/>
              <a:t> to </a:t>
            </a:r>
            <a:r>
              <a:rPr lang="fi-FI" sz="2400" dirty="0" err="1"/>
              <a:t>commercial</a:t>
            </a:r>
            <a:r>
              <a:rPr lang="fi-FI" sz="2400" dirty="0"/>
              <a:t> </a:t>
            </a:r>
            <a:r>
              <a:rPr lang="fi-FI" sz="2400" dirty="0" err="1"/>
              <a:t>use</a:t>
            </a:r>
            <a:r>
              <a:rPr lang="fi-FI" sz="2400" dirty="0"/>
              <a:t>.</a:t>
            </a:r>
          </a:p>
          <a:p>
            <a:pPr marL="457200" lvl="1" indent="0">
              <a:buNone/>
            </a:pPr>
            <a:endParaRPr lang="fi-FI" dirty="0"/>
          </a:p>
          <a:p>
            <a:pPr marL="457200" lvl="1" indent="0">
              <a:buNone/>
            </a:pPr>
            <a:r>
              <a:rPr lang="fi-FI" dirty="0"/>
              <a:t>=&gt;If </a:t>
            </a:r>
            <a:r>
              <a:rPr lang="fi-FI" dirty="0" err="1"/>
              <a:t>answer</a:t>
            </a:r>
            <a:r>
              <a:rPr lang="fi-FI" dirty="0"/>
              <a:t> to </a:t>
            </a:r>
            <a:r>
              <a:rPr lang="fi-FI" dirty="0" err="1"/>
              <a:t>all</a:t>
            </a:r>
            <a:r>
              <a:rPr lang="fi-FI" dirty="0"/>
              <a:t> </a:t>
            </a:r>
            <a:r>
              <a:rPr lang="fi-FI" dirty="0" err="1"/>
              <a:t>three</a:t>
            </a:r>
            <a:r>
              <a:rPr lang="fi-FI" dirty="0"/>
              <a:t> is no, </a:t>
            </a:r>
            <a:r>
              <a:rPr lang="fi-FI" dirty="0" err="1"/>
              <a:t>then</a:t>
            </a:r>
            <a:r>
              <a:rPr lang="fi-FI" dirty="0"/>
              <a:t> </a:t>
            </a:r>
            <a:r>
              <a:rPr lang="fi-FI" dirty="0" err="1"/>
              <a:t>author</a:t>
            </a:r>
            <a:r>
              <a:rPr lang="fi-FI" dirty="0"/>
              <a:t> </a:t>
            </a:r>
            <a:r>
              <a:rPr lang="fi-FI" dirty="0" err="1"/>
              <a:t>gains</a:t>
            </a:r>
            <a:r>
              <a:rPr lang="fi-FI" dirty="0"/>
              <a:t> </a:t>
            </a:r>
            <a:r>
              <a:rPr lang="fi-FI" dirty="0" err="1"/>
              <a:t>nothing</a:t>
            </a:r>
            <a:r>
              <a:rPr lang="fi-FI" dirty="0"/>
              <a:t> by </a:t>
            </a:r>
            <a:r>
              <a:rPr lang="fi-FI" dirty="0" err="1"/>
              <a:t>choosing</a:t>
            </a:r>
            <a:r>
              <a:rPr lang="fi-FI" dirty="0"/>
              <a:t> an NC-</a:t>
            </a:r>
            <a:r>
              <a:rPr lang="fi-FI" dirty="0" err="1"/>
              <a:t>license</a:t>
            </a:r>
            <a:endParaRPr lang="fi-FI" dirty="0"/>
          </a:p>
          <a:p>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a:xfrm>
            <a:off x="616496" y="305258"/>
            <a:ext cx="10959008" cy="634082"/>
          </a:xfrm>
        </p:spPr>
        <p:txBody>
          <a:bodyPr>
            <a:normAutofit/>
          </a:bodyPr>
          <a:lstStyle/>
          <a:p>
            <a:r>
              <a:rPr lang="fi-FI" dirty="0" err="1"/>
              <a:t>Authors</a:t>
            </a:r>
            <a:r>
              <a:rPr lang="fi-FI" dirty="0"/>
              <a:t>’ </a:t>
            </a:r>
            <a:r>
              <a:rPr lang="fi-FI" dirty="0" err="1"/>
              <a:t>concerns</a:t>
            </a:r>
            <a:r>
              <a:rPr lang="fi-FI" dirty="0"/>
              <a:t>: </a:t>
            </a:r>
            <a:r>
              <a:rPr lang="fi-FI" dirty="0" err="1"/>
              <a:t>commercial</a:t>
            </a:r>
            <a:r>
              <a:rPr lang="fi-FI" dirty="0"/>
              <a:t> </a:t>
            </a:r>
            <a:r>
              <a:rPr lang="fi-FI" dirty="0" err="1"/>
              <a:t>use</a:t>
            </a:r>
            <a:r>
              <a:rPr lang="fi-FI" dirty="0"/>
              <a:t> 2/2</a:t>
            </a:r>
          </a:p>
        </p:txBody>
      </p:sp>
    </p:spTree>
    <p:extLst>
      <p:ext uri="{BB962C8B-B14F-4D97-AF65-F5344CB8AC3E}">
        <p14:creationId xmlns:p14="http://schemas.microsoft.com/office/powerpoint/2010/main" val="326413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a:bodyPr>
          <a:lstStyle/>
          <a:p>
            <a:r>
              <a:rPr lang="en-US" dirty="0"/>
              <a:t>What is a derivative work (or adaptation)?</a:t>
            </a:r>
          </a:p>
          <a:p>
            <a:pPr lvl="1"/>
            <a:r>
              <a:rPr lang="en-US" sz="2400" dirty="0"/>
              <a:t>Work that is based on one or more existing works: you remix, transform or otherwise build upon the material</a:t>
            </a:r>
          </a:p>
          <a:p>
            <a:pPr lvl="1"/>
            <a:r>
              <a:rPr lang="en-US" sz="2400" dirty="0"/>
              <a:t>Original enough to gain copyright protection </a:t>
            </a:r>
          </a:p>
          <a:p>
            <a:pPr lvl="1"/>
            <a:r>
              <a:rPr lang="en-US" sz="2400" dirty="0"/>
              <a:t>Not free association (doesn’t require permission)</a:t>
            </a:r>
          </a:p>
          <a:p>
            <a:r>
              <a:rPr lang="en-US" dirty="0"/>
              <a:t>Definitions vary somewhat between jurisdictions</a:t>
            </a:r>
          </a:p>
          <a:p>
            <a:pPr lvl="1"/>
            <a:r>
              <a:rPr lang="en-US" sz="2400" dirty="0"/>
              <a:t>Typical examples translations and film adaptations</a:t>
            </a:r>
            <a:r>
              <a:rPr lang="en-US" dirty="0"/>
              <a:t>	</a:t>
            </a:r>
            <a:endParaRPr lang="fi-FI" dirty="0"/>
          </a:p>
          <a:p>
            <a:r>
              <a:rPr lang="en-US" dirty="0"/>
              <a:t>CC licenses that allow distribution of derivative works </a:t>
            </a:r>
          </a:p>
          <a:p>
            <a:pPr lvl="1"/>
            <a:r>
              <a:rPr lang="en-US" sz="2400" dirty="0"/>
              <a:t>CC BY, CC BY-SA, CC BY-NC, CC BY-NC-SA</a:t>
            </a:r>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lang="fi-FI" dirty="0" err="1"/>
              <a:t>Authors</a:t>
            </a:r>
            <a:r>
              <a:rPr lang="fi-FI" dirty="0"/>
              <a:t>’ </a:t>
            </a:r>
            <a:r>
              <a:rPr lang="fi-FI" dirty="0" err="1"/>
              <a:t>concerns</a:t>
            </a:r>
            <a:r>
              <a:rPr lang="fi-FI" dirty="0"/>
              <a:t>: </a:t>
            </a:r>
            <a:r>
              <a:rPr lang="fi-FI" dirty="0" err="1"/>
              <a:t>derivative</a:t>
            </a:r>
            <a:r>
              <a:rPr lang="fi-FI" dirty="0"/>
              <a:t> </a:t>
            </a:r>
            <a:r>
              <a:rPr lang="fi-FI" dirty="0" err="1"/>
              <a:t>works</a:t>
            </a:r>
            <a:r>
              <a:rPr lang="fi-FI" dirty="0"/>
              <a:t> 1/3</a:t>
            </a:r>
          </a:p>
        </p:txBody>
      </p:sp>
    </p:spTree>
    <p:extLst>
      <p:ext uri="{BB962C8B-B14F-4D97-AF65-F5344CB8AC3E}">
        <p14:creationId xmlns:p14="http://schemas.microsoft.com/office/powerpoint/2010/main" val="411604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a:bodyPr>
          <a:lstStyle/>
          <a:p>
            <a:r>
              <a:rPr lang="en-US" dirty="0"/>
              <a:t>Concern 1: I won’t get proper attribution</a:t>
            </a:r>
          </a:p>
          <a:p>
            <a:pPr lvl="1"/>
            <a:r>
              <a:rPr lang="en-US" sz="2400" dirty="0"/>
              <a:t>Make sure you have provided TASL info</a:t>
            </a:r>
          </a:p>
          <a:p>
            <a:pPr lvl="1"/>
            <a:r>
              <a:rPr lang="en-US" sz="2400" dirty="0"/>
              <a:t>Attribution is required, so if it’s missing/incomplete, send a reminder to the creator (most cases are human errors)</a:t>
            </a:r>
          </a:p>
          <a:p>
            <a:r>
              <a:rPr lang="en-US" dirty="0"/>
              <a:t>Concern 2: Derivative work is so poor, I won’t want to be associated with it (for example bad translation)</a:t>
            </a:r>
          </a:p>
          <a:p>
            <a:pPr lvl="1"/>
            <a:r>
              <a:rPr lang="en-US" sz="2400" dirty="0"/>
              <a:t>Adapter is not permitted to imply any sponsorship, endorsement, or connection with you </a:t>
            </a:r>
          </a:p>
          <a:p>
            <a:pPr lvl="1"/>
            <a:r>
              <a:rPr lang="en-US" sz="2400" dirty="0"/>
              <a:t>You have the right to demand (and the adapter must comply) that your name is removed. </a:t>
            </a:r>
          </a:p>
          <a:p>
            <a:pPr marL="914400" lvl="2" indent="0">
              <a:buNone/>
            </a:pPr>
            <a:endParaRPr lang="en-US" dirty="0"/>
          </a:p>
          <a:p>
            <a:pPr marL="0" indent="0">
              <a:buNone/>
            </a:pPr>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lang="fi-FI" dirty="0" err="1"/>
              <a:t>Authors</a:t>
            </a:r>
            <a:r>
              <a:rPr lang="fi-FI" dirty="0"/>
              <a:t>’ </a:t>
            </a:r>
            <a:r>
              <a:rPr lang="fi-FI" dirty="0" err="1"/>
              <a:t>concerns</a:t>
            </a:r>
            <a:r>
              <a:rPr lang="fi-FI" dirty="0"/>
              <a:t>: </a:t>
            </a:r>
            <a:r>
              <a:rPr lang="fi-FI" dirty="0" err="1"/>
              <a:t>derivative</a:t>
            </a:r>
            <a:r>
              <a:rPr lang="fi-FI" dirty="0"/>
              <a:t> </a:t>
            </a:r>
            <a:r>
              <a:rPr lang="fi-FI" dirty="0" err="1"/>
              <a:t>works</a:t>
            </a:r>
            <a:r>
              <a:rPr lang="fi-FI" dirty="0"/>
              <a:t> 2/3</a:t>
            </a:r>
          </a:p>
        </p:txBody>
      </p:sp>
    </p:spTree>
    <p:extLst>
      <p:ext uri="{BB962C8B-B14F-4D97-AF65-F5344CB8AC3E}">
        <p14:creationId xmlns:p14="http://schemas.microsoft.com/office/powerpoint/2010/main" val="376745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a:bodyPr>
          <a:lstStyle/>
          <a:p>
            <a:r>
              <a:rPr lang="en-US" dirty="0"/>
              <a:t>If you choose an ND license, what does you publishing agreement say about the derivative works?</a:t>
            </a:r>
          </a:p>
          <a:p>
            <a:pPr lvl="1"/>
            <a:r>
              <a:rPr lang="en-US" sz="2400" dirty="0"/>
              <a:t>Publisher often gets exclusive rights=&gt; you may yourself need to ask for permission for making derivatives of your own work</a:t>
            </a:r>
          </a:p>
          <a:p>
            <a:pPr marL="0" indent="0">
              <a:buNone/>
            </a:pPr>
            <a:endParaRPr lang="en-US" sz="2400" dirty="0"/>
          </a:p>
          <a:p>
            <a:endParaRPr lang="en-US" dirty="0"/>
          </a:p>
          <a:p>
            <a:pPr marL="0" indent="0">
              <a:buNone/>
            </a:pPr>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lang="fi-FI" dirty="0" err="1"/>
              <a:t>Authors</a:t>
            </a:r>
            <a:r>
              <a:rPr lang="fi-FI" dirty="0"/>
              <a:t>’ </a:t>
            </a:r>
            <a:r>
              <a:rPr lang="fi-FI" dirty="0" err="1"/>
              <a:t>concerns</a:t>
            </a:r>
            <a:r>
              <a:rPr lang="fi-FI" dirty="0"/>
              <a:t>: </a:t>
            </a:r>
            <a:r>
              <a:rPr lang="fi-FI" dirty="0" err="1"/>
              <a:t>derivative</a:t>
            </a:r>
            <a:r>
              <a:rPr lang="fi-FI" dirty="0"/>
              <a:t> </a:t>
            </a:r>
            <a:r>
              <a:rPr lang="fi-FI" dirty="0" err="1"/>
              <a:t>works</a:t>
            </a:r>
            <a:r>
              <a:rPr lang="fi-FI" dirty="0"/>
              <a:t> 3/3</a:t>
            </a:r>
          </a:p>
        </p:txBody>
      </p:sp>
    </p:spTree>
    <p:extLst>
      <p:ext uri="{BB962C8B-B14F-4D97-AF65-F5344CB8AC3E}">
        <p14:creationId xmlns:p14="http://schemas.microsoft.com/office/powerpoint/2010/main" val="152395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a:xfrm>
            <a:off x="838200" y="1337049"/>
            <a:ext cx="10515600" cy="4734978"/>
          </a:xfrm>
        </p:spPr>
        <p:txBody>
          <a:bodyPr>
            <a:normAutofit/>
          </a:bodyPr>
          <a:lstStyle/>
          <a:p>
            <a:pPr marL="228600" marR="0" lvl="0" indent="-228600" algn="l" defTabSz="914400" rtl="0" eaLnBrk="1" fontAlgn="auto" latinLnBrk="0" hangingPunct="1">
              <a:lnSpc>
                <a:spcPct val="100000"/>
              </a:lnSpc>
              <a:spcBef>
                <a:spcPts val="1000"/>
              </a:spcBef>
              <a:spcAft>
                <a:spcPts val="0"/>
              </a:spcAft>
              <a:buClr>
                <a:srgbClr val="002855"/>
              </a:buClr>
              <a:buSzTx/>
              <a:buFont typeface="Wingdings" panose="05000000000000000000" pitchFamily="2" charset="2"/>
              <a:buChar char="§"/>
              <a:tabLst/>
              <a:defRPr/>
            </a:pPr>
            <a:r>
              <a:rPr lang="en-US" dirty="0">
                <a:solidFill>
                  <a:prstClr val="black"/>
                </a:solidFill>
                <a:latin typeface="Segoe UI"/>
                <a:cs typeface="Segoe UI"/>
              </a:rPr>
              <a:t>P</a:t>
            </a:r>
            <a:r>
              <a:rPr kumimoji="0" lang="en-US" sz="2800" b="0" i="0" u="none" strike="noStrike" kern="1200" cap="none" spc="0" normalizeH="0" baseline="0" noProof="0" dirty="0" err="1">
                <a:ln>
                  <a:noFill/>
                </a:ln>
                <a:solidFill>
                  <a:prstClr val="black"/>
                </a:solidFill>
                <a:effectLst/>
                <a:uLnTx/>
                <a:uFillTx/>
                <a:latin typeface="Segoe UI"/>
                <a:ea typeface="+mn-ea"/>
                <a:cs typeface="Segoe UI"/>
              </a:rPr>
              <a:t>ublic</a:t>
            </a:r>
            <a:r>
              <a:rPr kumimoji="0" lang="en-US" sz="2800" b="0" i="0" u="none" strike="noStrike" kern="1200" cap="none" spc="0" normalizeH="0" baseline="0" noProof="0" dirty="0">
                <a:ln>
                  <a:noFill/>
                </a:ln>
                <a:solidFill>
                  <a:prstClr val="black"/>
                </a:solidFill>
                <a:effectLst/>
                <a:uLnTx/>
                <a:uFillTx/>
                <a:latin typeface="Segoe UI"/>
                <a:ea typeface="+mn-ea"/>
                <a:cs typeface="Segoe UI"/>
              </a:rPr>
              <a:t> domain content</a:t>
            </a:r>
          </a:p>
          <a:p>
            <a:pPr lvl="1">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latin typeface="Segoe UI"/>
                <a:ea typeface="+mn-ea"/>
                <a:cs typeface="Segoe UI"/>
              </a:rPr>
              <a:t>No permission needed</a:t>
            </a:r>
          </a:p>
          <a:p>
            <a:pPr lvl="1">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latin typeface="Segoe UI"/>
                <a:ea typeface="+mn-ea"/>
                <a:cs typeface="Segoe UI"/>
              </a:rPr>
              <a:t>Note </a:t>
            </a:r>
            <a:r>
              <a:rPr lang="en-US" sz="2400" dirty="0">
                <a:solidFill>
                  <a:prstClr val="black"/>
                </a:solidFill>
                <a:latin typeface="Segoe UI"/>
                <a:cs typeface="Segoe UI"/>
              </a:rPr>
              <a:t>that l</a:t>
            </a:r>
            <a:r>
              <a:rPr kumimoji="0" lang="en-US" sz="2400" b="0" i="0" u="none" strike="noStrike" kern="1200" cap="none" spc="0" normalizeH="0" baseline="0" noProof="0" dirty="0" err="1">
                <a:ln>
                  <a:noFill/>
                </a:ln>
                <a:solidFill>
                  <a:prstClr val="black"/>
                </a:solidFill>
                <a:effectLst/>
                <a:uLnTx/>
                <a:uFillTx/>
                <a:latin typeface="Segoe UI"/>
                <a:ea typeface="+mn-ea"/>
                <a:cs typeface="Segoe UI"/>
              </a:rPr>
              <a:t>ength</a:t>
            </a:r>
            <a:r>
              <a:rPr kumimoji="0" lang="en-US" sz="2400" b="0" i="0" u="none" strike="noStrike" kern="1200" cap="none" spc="0" normalizeH="0" baseline="0" noProof="0" dirty="0">
                <a:ln>
                  <a:noFill/>
                </a:ln>
                <a:solidFill>
                  <a:prstClr val="black"/>
                </a:solidFill>
                <a:effectLst/>
                <a:uLnTx/>
                <a:uFillTx/>
                <a:latin typeface="Segoe UI"/>
                <a:ea typeface="+mn-ea"/>
                <a:cs typeface="Segoe UI"/>
              </a:rPr>
              <a:t> of copyright protection varies around the world </a:t>
            </a:r>
          </a:p>
          <a:p>
            <a:pPr marL="228600" marR="0" lvl="0" indent="-228600" algn="l" defTabSz="914400" rtl="0" eaLnBrk="1" fontAlgn="auto" latinLnBrk="0" hangingPunct="1">
              <a:lnSpc>
                <a:spcPct val="100000"/>
              </a:lnSpc>
              <a:spcBef>
                <a:spcPts val="1000"/>
              </a:spcBef>
              <a:spcAft>
                <a:spcPts val="0"/>
              </a:spcAft>
              <a:buClr>
                <a:srgbClr val="002855"/>
              </a:buClr>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Segoe UI"/>
              </a:rPr>
              <a:t> W</a:t>
            </a:r>
            <a:r>
              <a:rPr lang="en-US" dirty="0" err="1">
                <a:solidFill>
                  <a:prstClr val="black"/>
                </a:solidFill>
                <a:latin typeface="Segoe UI"/>
                <a:cs typeface="Segoe UI"/>
              </a:rPr>
              <a:t>orks</a:t>
            </a:r>
            <a:r>
              <a:rPr lang="en-US" dirty="0">
                <a:solidFill>
                  <a:prstClr val="black"/>
                </a:solidFill>
                <a:latin typeface="Segoe UI"/>
                <a:cs typeface="Segoe UI"/>
              </a:rPr>
              <a:t> under copyright</a:t>
            </a:r>
          </a:p>
          <a:p>
            <a:pPr lvl="1">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latin typeface="Segoe UI"/>
                <a:ea typeface="+mn-ea"/>
                <a:cs typeface="Segoe UI"/>
              </a:rPr>
              <a:t>CC-licensed content </a:t>
            </a:r>
          </a:p>
          <a:p>
            <a:pPr lvl="2">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latin typeface="Segoe UI"/>
                <a:ea typeface="+mn-ea"/>
                <a:cs typeface="Segoe UI"/>
              </a:rPr>
              <a:t>Use in accordance with applicable license conditions</a:t>
            </a:r>
          </a:p>
          <a:p>
            <a:pPr lvl="1">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ea typeface="+mn-ea"/>
                <a:cs typeface="Segoe UI"/>
              </a:rPr>
              <a:t>Other </a:t>
            </a:r>
            <a:r>
              <a:rPr lang="en-US" sz="2400" dirty="0">
                <a:solidFill>
                  <a:prstClr val="black"/>
                </a:solidFill>
                <a:cs typeface="Segoe UI"/>
              </a:rPr>
              <a:t>copyright protected works </a:t>
            </a:r>
          </a:p>
          <a:p>
            <a:pPr lvl="2">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ea typeface="+mn-ea"/>
                <a:cs typeface="Segoe UI"/>
              </a:rPr>
              <a:t>Seek permission directly from the rightsholder</a:t>
            </a:r>
          </a:p>
          <a:p>
            <a:pPr lvl="2">
              <a:lnSpc>
                <a:spcPct val="100000"/>
              </a:lnSpc>
              <a:spcBef>
                <a:spcPts val="1000"/>
              </a:spcBef>
              <a:buClr>
                <a:srgbClr val="002855"/>
              </a:buClr>
              <a:defRPr/>
            </a:pPr>
            <a:r>
              <a:rPr kumimoji="0" lang="en-US" sz="2400" b="0" i="0" u="none" strike="noStrike" kern="1200" cap="none" spc="0" normalizeH="0" baseline="0" noProof="0" dirty="0">
                <a:ln>
                  <a:noFill/>
                </a:ln>
                <a:solidFill>
                  <a:prstClr val="black"/>
                </a:solidFill>
                <a:effectLst/>
                <a:uLnTx/>
                <a:uFillTx/>
                <a:ea typeface="+mn-ea"/>
                <a:cs typeface="Segoe UI"/>
              </a:rPr>
              <a:t>Utilize exceptions in Copyright Act (</a:t>
            </a:r>
            <a:r>
              <a:rPr kumimoji="0" lang="fi-FI" sz="2400" b="0" i="0" u="none" strike="noStrike" kern="1200" cap="none" spc="0" normalizeH="0" baseline="0" noProof="0" dirty="0">
                <a:ln>
                  <a:noFill/>
                </a:ln>
                <a:solidFill>
                  <a:prstClr val="black"/>
                </a:solidFill>
                <a:effectLst/>
                <a:uLnTx/>
                <a:uFillTx/>
                <a:ea typeface="+mn-ea"/>
                <a:cs typeface="Segoe UI"/>
              </a:rPr>
              <a:t>404/1961) </a:t>
            </a:r>
          </a:p>
          <a:p>
            <a:pPr marL="914400" lvl="2" indent="0">
              <a:lnSpc>
                <a:spcPct val="100000"/>
              </a:lnSpc>
              <a:spcBef>
                <a:spcPts val="1000"/>
              </a:spcBef>
              <a:buClr>
                <a:srgbClr val="002855"/>
              </a:buClr>
              <a:buNone/>
              <a:defRPr/>
            </a:pPr>
            <a:endParaRPr kumimoji="0" lang="en-US" sz="2400" b="0" i="0" u="none" strike="noStrike" kern="1200" cap="none" spc="0" normalizeH="0" baseline="0" noProof="0" dirty="0">
              <a:ln>
                <a:noFill/>
              </a:ln>
              <a:solidFill>
                <a:prstClr val="black"/>
              </a:solidFill>
              <a:effectLst/>
              <a:uLnTx/>
              <a:uFillTx/>
              <a:ea typeface="+mn-ea"/>
              <a:cs typeface="Segoe UI"/>
            </a:endParaRPr>
          </a:p>
          <a:p>
            <a:pPr marL="0" indent="0">
              <a:buNone/>
            </a:pPr>
            <a:endParaRPr lang="en-US" sz="2400" dirty="0"/>
          </a:p>
          <a:p>
            <a:endParaRPr lang="en-US" dirty="0"/>
          </a:p>
          <a:p>
            <a:pPr marL="0" indent="0">
              <a:buNone/>
            </a:pPr>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Use of 3rd party </a:t>
            </a:r>
            <a:r>
              <a:rPr kumimoji="0" lang="fi-FI" sz="3600" b="0" i="0" u="none" strike="noStrike" kern="1200" cap="none" spc="0" normalizeH="0" baseline="0" noProof="0" dirty="0" err="1">
                <a:ln>
                  <a:noFill/>
                </a:ln>
                <a:solidFill>
                  <a:srgbClr val="002855"/>
                </a:solidFill>
                <a:effectLst/>
                <a:uLnTx/>
                <a:uFillTx/>
                <a:latin typeface="Segoe UI Semibold"/>
                <a:ea typeface="+mj-ea"/>
                <a:cs typeface="Segoe UI"/>
              </a:rPr>
              <a:t>material</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in </a:t>
            </a:r>
            <a:r>
              <a:rPr kumimoji="0" lang="fi-FI" sz="3600" b="0" i="0" u="none" strike="noStrike" kern="1200" cap="none" spc="0" normalizeH="0" baseline="0" noProof="0" dirty="0" err="1">
                <a:ln>
                  <a:noFill/>
                </a:ln>
                <a:solidFill>
                  <a:srgbClr val="002855"/>
                </a:solidFill>
                <a:effectLst/>
                <a:uLnTx/>
                <a:uFillTx/>
                <a:latin typeface="Segoe UI Semibold"/>
                <a:ea typeface="+mj-ea"/>
                <a:cs typeface="Segoe UI"/>
              </a:rPr>
              <a:t>your</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a:t>
            </a:r>
            <a:r>
              <a:rPr lang="fi-FI" dirty="0" err="1">
                <a:solidFill>
                  <a:srgbClr val="002855"/>
                </a:solidFill>
                <a:latin typeface="Segoe UI Semibold"/>
                <a:cs typeface="Segoe UI"/>
              </a:rPr>
              <a:t>article</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a:t>
            </a:r>
            <a:r>
              <a:rPr lang="fi-FI" dirty="0"/>
              <a:t>1/4</a:t>
            </a:r>
          </a:p>
        </p:txBody>
      </p:sp>
    </p:spTree>
    <p:extLst>
      <p:ext uri="{BB962C8B-B14F-4D97-AF65-F5344CB8AC3E}">
        <p14:creationId xmlns:p14="http://schemas.microsoft.com/office/powerpoint/2010/main" val="159828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a:t>Agenda </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a:xfrm>
            <a:off x="838200" y="1337049"/>
            <a:ext cx="10515600" cy="4724704"/>
          </a:xfrm>
        </p:spPr>
        <p:txBody>
          <a:bodyPr>
            <a:normAutofit fontScale="92500" lnSpcReduction="10000"/>
          </a:bodyPr>
          <a:lstStyle/>
          <a:p>
            <a:r>
              <a:rPr lang="fi-FI" dirty="0" err="1"/>
              <a:t>Background</a:t>
            </a:r>
            <a:r>
              <a:rPr lang="fi-FI" dirty="0"/>
              <a:t> and </a:t>
            </a:r>
            <a:r>
              <a:rPr lang="fi-FI" dirty="0" err="1"/>
              <a:t>goals</a:t>
            </a:r>
            <a:endParaRPr lang="fi-FI" dirty="0"/>
          </a:p>
          <a:p>
            <a:r>
              <a:rPr lang="fi-FI" dirty="0"/>
              <a:t>CC </a:t>
            </a:r>
            <a:r>
              <a:rPr lang="fi-FI" dirty="0" err="1"/>
              <a:t>basics</a:t>
            </a:r>
            <a:endParaRPr lang="fi-FI" dirty="0"/>
          </a:p>
          <a:p>
            <a:pPr lvl="1"/>
            <a:r>
              <a:rPr lang="fi-FI" dirty="0" err="1"/>
              <a:t>History</a:t>
            </a:r>
            <a:r>
              <a:rPr lang="fi-FI" dirty="0"/>
              <a:t>, general info, </a:t>
            </a:r>
            <a:r>
              <a:rPr lang="fi-FI" dirty="0" err="1"/>
              <a:t>benefits</a:t>
            </a:r>
            <a:endParaRPr lang="fi-FI" dirty="0"/>
          </a:p>
          <a:p>
            <a:r>
              <a:rPr lang="fi-FI" dirty="0"/>
              <a:t>CC-</a:t>
            </a:r>
            <a:r>
              <a:rPr lang="fi-FI" dirty="0" err="1"/>
              <a:t>licenses</a:t>
            </a:r>
            <a:endParaRPr lang="fi-FI" dirty="0"/>
          </a:p>
          <a:p>
            <a:pPr lvl="1"/>
            <a:r>
              <a:rPr lang="fi-FI" dirty="0"/>
              <a:t> </a:t>
            </a:r>
            <a:r>
              <a:rPr lang="fi-FI" dirty="0" err="1"/>
              <a:t>Layers,elements</a:t>
            </a:r>
            <a:r>
              <a:rPr lang="fi-FI" dirty="0"/>
              <a:t>, </a:t>
            </a:r>
            <a:r>
              <a:rPr lang="fi-FI" dirty="0" err="1"/>
              <a:t>icons</a:t>
            </a:r>
            <a:r>
              <a:rPr lang="fi-FI" dirty="0"/>
              <a:t>, </a:t>
            </a:r>
            <a:r>
              <a:rPr lang="fi-FI" dirty="0" err="1"/>
              <a:t>licenses</a:t>
            </a:r>
            <a:r>
              <a:rPr lang="fi-FI" dirty="0"/>
              <a:t>, PD </a:t>
            </a:r>
            <a:r>
              <a:rPr lang="fi-FI" dirty="0" err="1"/>
              <a:t>tools</a:t>
            </a:r>
            <a:r>
              <a:rPr lang="fi-FI" dirty="0"/>
              <a:t>, </a:t>
            </a:r>
            <a:r>
              <a:rPr lang="fi-FI" dirty="0" err="1"/>
              <a:t>how</a:t>
            </a:r>
            <a:r>
              <a:rPr lang="fi-FI" dirty="0"/>
              <a:t> to </a:t>
            </a:r>
            <a:r>
              <a:rPr lang="fi-FI" dirty="0" err="1"/>
              <a:t>give</a:t>
            </a:r>
            <a:r>
              <a:rPr lang="fi-FI" dirty="0"/>
              <a:t> </a:t>
            </a:r>
            <a:r>
              <a:rPr lang="fi-FI" dirty="0" err="1"/>
              <a:t>attribution</a:t>
            </a:r>
            <a:endParaRPr lang="fi-FI" dirty="0"/>
          </a:p>
          <a:p>
            <a:r>
              <a:rPr lang="fi-FI" dirty="0" err="1"/>
              <a:t>Licensing</a:t>
            </a:r>
            <a:r>
              <a:rPr lang="fi-FI" dirty="0"/>
              <a:t> </a:t>
            </a:r>
            <a:r>
              <a:rPr lang="fi-FI" dirty="0" err="1"/>
              <a:t>considerations</a:t>
            </a:r>
            <a:r>
              <a:rPr lang="fi-FI" dirty="0"/>
              <a:t> for </a:t>
            </a:r>
            <a:r>
              <a:rPr lang="fi-FI" dirty="0" err="1"/>
              <a:t>authors</a:t>
            </a:r>
            <a:endParaRPr lang="fi-FI" dirty="0"/>
          </a:p>
          <a:p>
            <a:pPr lvl="1"/>
            <a:r>
              <a:rPr lang="fi-FI" dirty="0" err="1"/>
              <a:t>Scope</a:t>
            </a:r>
            <a:r>
              <a:rPr lang="fi-FI" dirty="0"/>
              <a:t>, </a:t>
            </a:r>
            <a:r>
              <a:rPr lang="fi-FI" dirty="0" err="1"/>
              <a:t>use</a:t>
            </a:r>
            <a:r>
              <a:rPr lang="fi-FI" dirty="0"/>
              <a:t> of </a:t>
            </a:r>
            <a:r>
              <a:rPr lang="fi-FI" dirty="0" err="1"/>
              <a:t>third</a:t>
            </a:r>
            <a:r>
              <a:rPr lang="fi-FI" dirty="0"/>
              <a:t> party </a:t>
            </a:r>
            <a:r>
              <a:rPr lang="fi-FI" dirty="0" err="1"/>
              <a:t>content</a:t>
            </a:r>
            <a:r>
              <a:rPr lang="fi-FI" dirty="0"/>
              <a:t>, </a:t>
            </a:r>
            <a:r>
              <a:rPr lang="fi-FI" dirty="0" err="1"/>
              <a:t>particular</a:t>
            </a:r>
            <a:r>
              <a:rPr lang="fi-FI" dirty="0"/>
              <a:t> </a:t>
            </a:r>
            <a:r>
              <a:rPr lang="fi-FI" dirty="0" err="1"/>
              <a:t>concers</a:t>
            </a:r>
            <a:r>
              <a:rPr lang="fi-FI" dirty="0"/>
              <a:t>: </a:t>
            </a:r>
            <a:r>
              <a:rPr lang="fi-FI" dirty="0" err="1"/>
              <a:t>commercial</a:t>
            </a:r>
            <a:r>
              <a:rPr lang="fi-FI" dirty="0"/>
              <a:t> </a:t>
            </a:r>
            <a:r>
              <a:rPr lang="fi-FI" dirty="0" err="1"/>
              <a:t>use</a:t>
            </a:r>
            <a:r>
              <a:rPr lang="fi-FI" dirty="0"/>
              <a:t>, </a:t>
            </a:r>
            <a:r>
              <a:rPr lang="fi-FI" dirty="0" err="1"/>
              <a:t>adaptations</a:t>
            </a:r>
            <a:r>
              <a:rPr lang="fi-FI" dirty="0"/>
              <a:t>, </a:t>
            </a:r>
            <a:r>
              <a:rPr lang="fi-FI" dirty="0" err="1"/>
              <a:t>reseach</a:t>
            </a:r>
            <a:r>
              <a:rPr lang="fi-FI" dirty="0"/>
              <a:t> data</a:t>
            </a:r>
          </a:p>
          <a:p>
            <a:r>
              <a:rPr lang="fi-FI" dirty="0"/>
              <a:t>Publishing </a:t>
            </a:r>
            <a:r>
              <a:rPr lang="fi-FI" dirty="0" err="1"/>
              <a:t>agreements</a:t>
            </a:r>
            <a:endParaRPr lang="fi-FI" dirty="0"/>
          </a:p>
          <a:p>
            <a:pPr lvl="1"/>
            <a:r>
              <a:rPr lang="fi-FI" dirty="0"/>
              <a:t>General info, </a:t>
            </a:r>
            <a:r>
              <a:rPr lang="fi-FI" dirty="0" err="1"/>
              <a:t>anatomy</a:t>
            </a:r>
            <a:r>
              <a:rPr lang="fi-FI" dirty="0"/>
              <a:t>, </a:t>
            </a:r>
            <a:r>
              <a:rPr lang="fi-FI" dirty="0" err="1"/>
              <a:t>specific</a:t>
            </a:r>
            <a:r>
              <a:rPr lang="fi-FI" dirty="0"/>
              <a:t> </a:t>
            </a:r>
            <a:r>
              <a:rPr lang="fi-FI" dirty="0" err="1"/>
              <a:t>concerns</a:t>
            </a:r>
            <a:endParaRPr lang="fi-FI" dirty="0"/>
          </a:p>
          <a:p>
            <a:r>
              <a:rPr lang="fi-FI" dirty="0"/>
              <a:t>Workshop: </a:t>
            </a:r>
            <a:r>
              <a:rPr lang="fi-FI" dirty="0" err="1"/>
              <a:t>review</a:t>
            </a:r>
            <a:r>
              <a:rPr lang="fi-FI" dirty="0"/>
              <a:t> of publishing </a:t>
            </a:r>
            <a:r>
              <a:rPr lang="fi-FI" dirty="0" err="1"/>
              <a:t>agreements</a:t>
            </a:r>
            <a:r>
              <a:rPr lang="fi-FI" dirty="0"/>
              <a:t> in </a:t>
            </a:r>
            <a:r>
              <a:rPr lang="fi-FI" dirty="0" err="1"/>
              <a:t>groups</a:t>
            </a:r>
            <a:r>
              <a:rPr lang="fi-FI" dirty="0"/>
              <a:t>, </a:t>
            </a:r>
          </a:p>
        </p:txBody>
      </p:sp>
    </p:spTree>
    <p:extLst>
      <p:ext uri="{BB962C8B-B14F-4D97-AF65-F5344CB8AC3E}">
        <p14:creationId xmlns:p14="http://schemas.microsoft.com/office/powerpoint/2010/main" val="3779207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a:xfrm>
            <a:off x="838200" y="1337049"/>
            <a:ext cx="10515600" cy="4734978"/>
          </a:xfrm>
        </p:spPr>
        <p:txBody>
          <a:bodyPr>
            <a:normAutofit/>
          </a:bodyPr>
          <a:lstStyle/>
          <a:p>
            <a:pPr>
              <a:buClr>
                <a:srgbClr val="002855"/>
              </a:buClr>
              <a:defRPr/>
            </a:pPr>
            <a:r>
              <a:rPr lang="en-US" dirty="0">
                <a:solidFill>
                  <a:prstClr val="black"/>
                </a:solidFill>
                <a:cs typeface="Segoe UI"/>
              </a:rPr>
              <a:t>Section 22 Quotation: A work made public may be quoted, in accordance with proper usage to the extent necessary for the purpose.</a:t>
            </a:r>
            <a:endParaRPr lang="en-US" sz="2400" dirty="0">
              <a:solidFill>
                <a:prstClr val="black"/>
              </a:solidFill>
              <a:cs typeface="Segoe UI"/>
            </a:endParaRPr>
          </a:p>
          <a:p>
            <a:pPr lvl="1">
              <a:lnSpc>
                <a:spcPct val="100000"/>
              </a:lnSpc>
              <a:spcBef>
                <a:spcPts val="1000"/>
              </a:spcBef>
              <a:buClr>
                <a:srgbClr val="002855"/>
              </a:buClr>
              <a:defRPr/>
            </a:pPr>
            <a:r>
              <a:rPr lang="en-US" sz="2400" dirty="0">
                <a:solidFill>
                  <a:prstClr val="black"/>
                </a:solidFill>
                <a:cs typeface="Segoe UI"/>
              </a:rPr>
              <a:t>Attribution required</a:t>
            </a:r>
          </a:p>
          <a:p>
            <a:pPr lvl="1">
              <a:lnSpc>
                <a:spcPct val="100000"/>
              </a:lnSpc>
              <a:spcBef>
                <a:spcPts val="1000"/>
              </a:spcBef>
              <a:buClr>
                <a:srgbClr val="002855"/>
              </a:buClr>
              <a:defRPr/>
            </a:pPr>
            <a:r>
              <a:rPr lang="en-US" sz="2400" dirty="0">
                <a:solidFill>
                  <a:prstClr val="black"/>
                </a:solidFill>
                <a:cs typeface="Segoe UI"/>
              </a:rPr>
              <a:t>Quote can be used to critique, demonstrate a point or for argumentation</a:t>
            </a:r>
          </a:p>
          <a:p>
            <a:pPr lvl="1">
              <a:lnSpc>
                <a:spcPct val="100000"/>
              </a:lnSpc>
              <a:spcBef>
                <a:spcPts val="1000"/>
              </a:spcBef>
              <a:buClr>
                <a:srgbClr val="002855"/>
              </a:buClr>
              <a:defRPr/>
            </a:pPr>
            <a:r>
              <a:rPr lang="en-US" sz="2400" dirty="0">
                <a:solidFill>
                  <a:prstClr val="black"/>
                </a:solidFill>
                <a:cs typeface="Segoe UI"/>
              </a:rPr>
              <a:t>Proper extent of quote evaluated on a case by case basis</a:t>
            </a:r>
          </a:p>
          <a:p>
            <a:pPr lvl="1">
              <a:lnSpc>
                <a:spcPct val="100000"/>
              </a:lnSpc>
              <a:spcBef>
                <a:spcPts val="1000"/>
              </a:spcBef>
              <a:buClr>
                <a:srgbClr val="002855"/>
              </a:buClr>
              <a:defRPr/>
            </a:pPr>
            <a:r>
              <a:rPr lang="fi-FI" sz="2400" dirty="0">
                <a:solidFill>
                  <a:prstClr val="black"/>
                </a:solidFill>
                <a:cs typeface="Segoe UI"/>
              </a:rPr>
              <a:t>In </a:t>
            </a:r>
            <a:r>
              <a:rPr lang="fi-FI" sz="2400" dirty="0" err="1">
                <a:solidFill>
                  <a:prstClr val="black"/>
                </a:solidFill>
                <a:cs typeface="Segoe UI"/>
              </a:rPr>
              <a:t>principal</a:t>
            </a:r>
            <a:r>
              <a:rPr lang="fi-FI" sz="2400" dirty="0">
                <a:solidFill>
                  <a:prstClr val="black"/>
                </a:solidFill>
                <a:cs typeface="Segoe UI"/>
              </a:rPr>
              <a:t> </a:t>
            </a:r>
            <a:r>
              <a:rPr lang="fi-FI" sz="2400" dirty="0" err="1">
                <a:solidFill>
                  <a:prstClr val="black"/>
                </a:solidFill>
                <a:cs typeface="Segoe UI"/>
              </a:rPr>
              <a:t>applies</a:t>
            </a:r>
            <a:r>
              <a:rPr lang="fi-FI" sz="2400" dirty="0">
                <a:solidFill>
                  <a:prstClr val="black"/>
                </a:solidFill>
                <a:cs typeface="Segoe UI"/>
              </a:rPr>
              <a:t> to </a:t>
            </a:r>
            <a:r>
              <a:rPr lang="fi-FI" sz="2400" dirty="0" err="1">
                <a:solidFill>
                  <a:prstClr val="black"/>
                </a:solidFill>
                <a:cs typeface="Segoe UI"/>
              </a:rPr>
              <a:t>all</a:t>
            </a:r>
            <a:r>
              <a:rPr lang="fi-FI" sz="2400" dirty="0">
                <a:solidFill>
                  <a:prstClr val="black"/>
                </a:solidFill>
                <a:cs typeface="Segoe UI"/>
              </a:rPr>
              <a:t> </a:t>
            </a:r>
            <a:r>
              <a:rPr lang="fi-FI" sz="2400" dirty="0" err="1">
                <a:solidFill>
                  <a:prstClr val="black"/>
                </a:solidFill>
                <a:cs typeface="Segoe UI"/>
              </a:rPr>
              <a:t>kinds</a:t>
            </a:r>
            <a:r>
              <a:rPr lang="fi-FI" sz="2400" dirty="0">
                <a:solidFill>
                  <a:prstClr val="black"/>
                </a:solidFill>
                <a:cs typeface="Segoe UI"/>
              </a:rPr>
              <a:t> of </a:t>
            </a:r>
            <a:r>
              <a:rPr lang="fi-FI" sz="2400" dirty="0" err="1">
                <a:solidFill>
                  <a:prstClr val="black"/>
                </a:solidFill>
                <a:cs typeface="Segoe UI"/>
              </a:rPr>
              <a:t>works</a:t>
            </a:r>
            <a:r>
              <a:rPr lang="fi-FI" sz="2400" dirty="0">
                <a:solidFill>
                  <a:prstClr val="black"/>
                </a:solidFill>
                <a:cs typeface="Segoe UI"/>
              </a:rPr>
              <a:t> </a:t>
            </a:r>
            <a:r>
              <a:rPr lang="fi-FI" sz="2400" dirty="0" err="1">
                <a:solidFill>
                  <a:prstClr val="black"/>
                </a:solidFill>
                <a:cs typeface="Segoe UI"/>
              </a:rPr>
              <a:t>but</a:t>
            </a:r>
            <a:r>
              <a:rPr lang="fi-FI" sz="2400" dirty="0">
                <a:solidFill>
                  <a:prstClr val="black"/>
                </a:solidFill>
                <a:cs typeface="Segoe UI"/>
              </a:rPr>
              <a:t> </a:t>
            </a:r>
            <a:r>
              <a:rPr lang="fi-FI" sz="2400" dirty="0" err="1">
                <a:solidFill>
                  <a:prstClr val="black"/>
                </a:solidFill>
                <a:cs typeface="Segoe UI"/>
              </a:rPr>
              <a:t>note</a:t>
            </a:r>
            <a:r>
              <a:rPr lang="fi-FI" sz="2400" dirty="0">
                <a:solidFill>
                  <a:prstClr val="black"/>
                </a:solidFill>
                <a:cs typeface="Segoe UI"/>
              </a:rPr>
              <a:t> </a:t>
            </a:r>
            <a:r>
              <a:rPr lang="fi-FI" sz="2400" dirty="0" err="1">
                <a:solidFill>
                  <a:prstClr val="black"/>
                </a:solidFill>
                <a:cs typeface="Segoe UI"/>
              </a:rPr>
              <a:t>stricter</a:t>
            </a:r>
            <a:r>
              <a:rPr lang="fi-FI" sz="2400" dirty="0">
                <a:solidFill>
                  <a:prstClr val="black"/>
                </a:solidFill>
                <a:cs typeface="Segoe UI"/>
              </a:rPr>
              <a:t> </a:t>
            </a:r>
            <a:r>
              <a:rPr lang="fi-FI" sz="2400" dirty="0" err="1">
                <a:solidFill>
                  <a:prstClr val="black"/>
                </a:solidFill>
                <a:cs typeface="Segoe UI"/>
              </a:rPr>
              <a:t>application</a:t>
            </a:r>
            <a:r>
              <a:rPr lang="fi-FI" sz="2400" dirty="0">
                <a:solidFill>
                  <a:prstClr val="black"/>
                </a:solidFill>
                <a:cs typeface="Segoe UI"/>
              </a:rPr>
              <a:t> for </a:t>
            </a:r>
            <a:r>
              <a:rPr lang="fi-FI" sz="2400" dirty="0" err="1">
                <a:solidFill>
                  <a:prstClr val="black"/>
                </a:solidFill>
                <a:cs typeface="Segoe UI"/>
              </a:rPr>
              <a:t>example</a:t>
            </a:r>
            <a:r>
              <a:rPr lang="fi-FI" sz="2400" dirty="0">
                <a:solidFill>
                  <a:prstClr val="black"/>
                </a:solidFill>
                <a:cs typeface="Segoe UI"/>
              </a:rPr>
              <a:t> for </a:t>
            </a:r>
            <a:r>
              <a:rPr lang="fi-FI" sz="2400" dirty="0" err="1">
                <a:solidFill>
                  <a:prstClr val="black"/>
                </a:solidFill>
                <a:cs typeface="Segoe UI"/>
              </a:rPr>
              <a:t>images</a:t>
            </a:r>
            <a:endParaRPr lang="fi-FI" sz="2400" dirty="0">
              <a:solidFill>
                <a:prstClr val="black"/>
              </a:solidFill>
              <a:cs typeface="Segoe UI"/>
            </a:endParaRPr>
          </a:p>
          <a:p>
            <a:pPr lvl="2">
              <a:lnSpc>
                <a:spcPct val="100000"/>
              </a:lnSpc>
              <a:spcBef>
                <a:spcPts val="1000"/>
              </a:spcBef>
              <a:buClr>
                <a:srgbClr val="002855"/>
              </a:buClr>
              <a:defRPr/>
            </a:pPr>
            <a:endParaRPr lang="fi-FI" sz="2200" dirty="0">
              <a:solidFill>
                <a:prstClr val="black"/>
              </a:solidFill>
              <a:cs typeface="Segoe UI"/>
            </a:endParaRPr>
          </a:p>
          <a:p>
            <a:pPr lvl="2">
              <a:lnSpc>
                <a:spcPct val="100000"/>
              </a:lnSpc>
              <a:spcBef>
                <a:spcPts val="1000"/>
              </a:spcBef>
              <a:buClr>
                <a:srgbClr val="002855"/>
              </a:buClr>
              <a:defRPr/>
            </a:pPr>
            <a:endParaRPr kumimoji="0" lang="en-US" sz="2200" b="0" i="0" u="none" strike="noStrike" kern="1200" cap="none" spc="0" normalizeH="0" baseline="0" noProof="0" dirty="0">
              <a:ln>
                <a:noFill/>
              </a:ln>
              <a:solidFill>
                <a:prstClr val="black"/>
              </a:solidFill>
              <a:effectLst/>
              <a:uLnTx/>
              <a:uFillTx/>
              <a:ea typeface="+mn-ea"/>
              <a:cs typeface="Segoe UI"/>
            </a:endParaRPr>
          </a:p>
          <a:p>
            <a:pPr marL="0" indent="0">
              <a:buNone/>
            </a:pPr>
            <a:endParaRPr lang="en-US" sz="2400" dirty="0"/>
          </a:p>
          <a:p>
            <a:endParaRPr lang="en-US" dirty="0"/>
          </a:p>
          <a:p>
            <a:pPr marL="0" indent="0">
              <a:buNone/>
            </a:pPr>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lang="fi-FI" dirty="0"/>
              <a:t>Use of 3rd party </a:t>
            </a:r>
            <a:r>
              <a:rPr lang="fi-FI" dirty="0" err="1"/>
              <a:t>material</a:t>
            </a:r>
            <a:r>
              <a:rPr lang="fi-FI" dirty="0"/>
              <a:t> in </a:t>
            </a:r>
            <a:r>
              <a:rPr lang="fi-FI" dirty="0" err="1"/>
              <a:t>your</a:t>
            </a:r>
            <a:r>
              <a:rPr lang="fi-FI" dirty="0"/>
              <a:t> </a:t>
            </a:r>
            <a:r>
              <a:rPr lang="fi-FI" dirty="0" err="1"/>
              <a:t>article</a:t>
            </a:r>
            <a:r>
              <a:rPr lang="fi-FI" dirty="0"/>
              <a:t> 2/4</a:t>
            </a:r>
          </a:p>
        </p:txBody>
      </p:sp>
    </p:spTree>
    <p:extLst>
      <p:ext uri="{BB962C8B-B14F-4D97-AF65-F5344CB8AC3E}">
        <p14:creationId xmlns:p14="http://schemas.microsoft.com/office/powerpoint/2010/main" val="967773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lnSpcReduction="10000"/>
          </a:bodyPr>
          <a:lstStyle/>
          <a:p>
            <a:r>
              <a:rPr lang="en-US" dirty="0"/>
              <a:t>Issues pertaining to use of images </a:t>
            </a:r>
            <a:endParaRPr lang="fi-FI" dirty="0"/>
          </a:p>
          <a:p>
            <a:pPr lvl="1"/>
            <a:r>
              <a:rPr lang="en-US" sz="2400" dirty="0"/>
              <a:t>Use of image for entertainment, visual value</a:t>
            </a:r>
          </a:p>
          <a:p>
            <a:pPr marL="914400" lvl="2" indent="0">
              <a:buNone/>
            </a:pPr>
            <a:r>
              <a:rPr lang="en-US" sz="2400" dirty="0"/>
              <a:t>=&gt;Public domain, CC-license or permission from rightsholder required for use of image</a:t>
            </a:r>
          </a:p>
          <a:p>
            <a:pPr lvl="1"/>
            <a:r>
              <a:rPr lang="en-US" sz="2400" dirty="0"/>
              <a:t>Use of image to argue, demonstrate or critique a point in a scientific article</a:t>
            </a:r>
          </a:p>
          <a:p>
            <a:pPr lvl="2"/>
            <a:r>
              <a:rPr lang="en-US" sz="2400" dirty="0"/>
              <a:t>Is the publisher non-commercial or commercial?</a:t>
            </a:r>
          </a:p>
          <a:p>
            <a:pPr marL="1371600" lvl="3" indent="0">
              <a:buNone/>
            </a:pPr>
            <a:r>
              <a:rPr lang="en-US" sz="2400" dirty="0"/>
              <a:t>=&gt;If non-commercial: in general section 25 (reproduction of works of art) or section 22 (quotation) of Copyright Act permit use of image, provided that terms and conditions attached to said image don’t prohibit use</a:t>
            </a:r>
          </a:p>
          <a:p>
            <a:pPr marL="1371600" lvl="3" indent="0">
              <a:buNone/>
            </a:pPr>
            <a:r>
              <a:rPr lang="en-US" sz="2400" dirty="0"/>
              <a:t>=&gt;If commercial: public domain, CC-license or permission from copyright holder required</a:t>
            </a:r>
          </a:p>
          <a:p>
            <a:endParaRPr lang="en-US" dirty="0"/>
          </a:p>
          <a:p>
            <a:pPr marL="0" indent="0">
              <a:buNone/>
            </a:pPr>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Use of 3rd party </a:t>
            </a:r>
            <a:r>
              <a:rPr kumimoji="0" lang="fi-FI" sz="3600" b="0" i="0" u="none" strike="noStrike" kern="1200" cap="none" spc="0" normalizeH="0" baseline="0" noProof="0" dirty="0" err="1">
                <a:ln>
                  <a:noFill/>
                </a:ln>
                <a:solidFill>
                  <a:srgbClr val="002855"/>
                </a:solidFill>
                <a:effectLst/>
                <a:uLnTx/>
                <a:uFillTx/>
                <a:latin typeface="Segoe UI Semibold"/>
                <a:ea typeface="+mj-ea"/>
                <a:cs typeface="Segoe UI"/>
              </a:rPr>
              <a:t>material</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in </a:t>
            </a:r>
            <a:r>
              <a:rPr kumimoji="0" lang="fi-FI" sz="3600" b="0" i="0" u="none" strike="noStrike" kern="1200" cap="none" spc="0" normalizeH="0" baseline="0" noProof="0" dirty="0" err="1">
                <a:ln>
                  <a:noFill/>
                </a:ln>
                <a:solidFill>
                  <a:srgbClr val="002855"/>
                </a:solidFill>
                <a:effectLst/>
                <a:uLnTx/>
                <a:uFillTx/>
                <a:latin typeface="Segoe UI Semibold"/>
                <a:ea typeface="+mj-ea"/>
                <a:cs typeface="Segoe UI"/>
              </a:rPr>
              <a:t>your</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a:t>
            </a:r>
            <a:r>
              <a:rPr lang="fi-FI" dirty="0" err="1">
                <a:solidFill>
                  <a:srgbClr val="002855"/>
                </a:solidFill>
                <a:latin typeface="Segoe UI Semibold"/>
                <a:cs typeface="Segoe UI"/>
              </a:rPr>
              <a:t>article</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3</a:t>
            </a:r>
            <a:r>
              <a:rPr lang="fi-FI" dirty="0"/>
              <a:t>/4</a:t>
            </a:r>
          </a:p>
        </p:txBody>
      </p:sp>
    </p:spTree>
    <p:extLst>
      <p:ext uri="{BB962C8B-B14F-4D97-AF65-F5344CB8AC3E}">
        <p14:creationId xmlns:p14="http://schemas.microsoft.com/office/powerpoint/2010/main" val="41446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a:bodyPr>
          <a:lstStyle/>
          <a:p>
            <a:r>
              <a:rPr lang="en-US" dirty="0"/>
              <a:t>The CC license you attach to your work only applies to the rights you have in the work.</a:t>
            </a:r>
          </a:p>
          <a:p>
            <a:pPr marL="0" indent="0">
              <a:buNone/>
            </a:pPr>
            <a:r>
              <a:rPr lang="en-US" dirty="0"/>
              <a:t>=&gt;Make sure to prominently mark and attribute any third party material you incorporate into your work so re-users do not think the CC license applies to that material. </a:t>
            </a:r>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normAutofit/>
          </a:bodyPr>
          <a:lstStyle/>
          <a:p>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Use of 3rd party </a:t>
            </a:r>
            <a:r>
              <a:rPr kumimoji="0" lang="fi-FI" sz="3600" b="0" i="0" u="none" strike="noStrike" kern="1200" cap="none" spc="0" normalizeH="0" baseline="0" noProof="0" dirty="0" err="1">
                <a:ln>
                  <a:noFill/>
                </a:ln>
                <a:solidFill>
                  <a:srgbClr val="002855"/>
                </a:solidFill>
                <a:effectLst/>
                <a:uLnTx/>
                <a:uFillTx/>
                <a:latin typeface="Segoe UI Semibold"/>
                <a:ea typeface="+mj-ea"/>
                <a:cs typeface="Segoe UI"/>
              </a:rPr>
              <a:t>material</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in </a:t>
            </a:r>
            <a:r>
              <a:rPr kumimoji="0" lang="fi-FI" sz="3600" b="0" i="0" u="none" strike="noStrike" kern="1200" cap="none" spc="0" normalizeH="0" baseline="0" noProof="0" dirty="0" err="1">
                <a:ln>
                  <a:noFill/>
                </a:ln>
                <a:solidFill>
                  <a:srgbClr val="002855"/>
                </a:solidFill>
                <a:effectLst/>
                <a:uLnTx/>
                <a:uFillTx/>
                <a:latin typeface="Segoe UI Semibold"/>
                <a:ea typeface="+mj-ea"/>
                <a:cs typeface="Segoe UI"/>
              </a:rPr>
              <a:t>your</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a:t>
            </a:r>
            <a:r>
              <a:rPr lang="fi-FI" dirty="0" err="1">
                <a:solidFill>
                  <a:srgbClr val="002855"/>
                </a:solidFill>
                <a:latin typeface="Segoe UI Semibold"/>
                <a:cs typeface="Segoe UI"/>
              </a:rPr>
              <a:t>article</a:t>
            </a:r>
            <a:r>
              <a:rPr kumimoji="0" lang="fi-FI" sz="3600" b="0" i="0" u="none" strike="noStrike" kern="1200" cap="none" spc="0" normalizeH="0" baseline="0" noProof="0" dirty="0">
                <a:ln>
                  <a:noFill/>
                </a:ln>
                <a:solidFill>
                  <a:srgbClr val="002855"/>
                </a:solidFill>
                <a:effectLst/>
                <a:uLnTx/>
                <a:uFillTx/>
                <a:latin typeface="Segoe UI Semibold"/>
                <a:ea typeface="+mj-ea"/>
                <a:cs typeface="Segoe UI"/>
              </a:rPr>
              <a:t> 4</a:t>
            </a:r>
            <a:r>
              <a:rPr lang="fi-FI" dirty="0"/>
              <a:t>/4</a:t>
            </a:r>
          </a:p>
        </p:txBody>
      </p:sp>
    </p:spTree>
    <p:extLst>
      <p:ext uri="{BB962C8B-B14F-4D97-AF65-F5344CB8AC3E}">
        <p14:creationId xmlns:p14="http://schemas.microsoft.com/office/powerpoint/2010/main" val="416099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a:xfrm>
            <a:off x="838200" y="1337049"/>
            <a:ext cx="10515600" cy="4898652"/>
          </a:xfrm>
        </p:spPr>
        <p:txBody>
          <a:bodyPr>
            <a:normAutofit fontScale="92500" lnSpcReduction="10000"/>
          </a:bodyPr>
          <a:lstStyle/>
          <a:p>
            <a:r>
              <a:rPr lang="en-US" altLang="fi-FI" dirty="0"/>
              <a:t>Regardless of publishing model, a publishing agreement exists between author(s) and publisher</a:t>
            </a:r>
          </a:p>
          <a:p>
            <a:pPr lvl="1"/>
            <a:r>
              <a:rPr lang="en-US" altLang="fi-FI" sz="2400" dirty="0"/>
              <a:t>Usually a separate document, but can also be simply author accepting publisher offer by clicking </a:t>
            </a:r>
            <a:r>
              <a:rPr lang="en-US" altLang="fi-FI" sz="2400" i="1" dirty="0"/>
              <a:t>yes</a:t>
            </a:r>
            <a:r>
              <a:rPr lang="en-US" altLang="fi-FI" sz="2400" dirty="0"/>
              <a:t> on publisher’s website=&gt; both ways  constitute a binding  agreement</a:t>
            </a:r>
          </a:p>
          <a:p>
            <a:r>
              <a:rPr lang="en-US" altLang="fi-FI" dirty="0"/>
              <a:t>Subject matter of agreements largely the same, differences come from publishing model</a:t>
            </a:r>
          </a:p>
          <a:p>
            <a:pPr lvl="1"/>
            <a:r>
              <a:rPr lang="en-US" altLang="fi-FI" sz="2400" dirty="0"/>
              <a:t>Subscription/paywall&gt;&lt; open access</a:t>
            </a:r>
          </a:p>
          <a:p>
            <a:r>
              <a:rPr lang="fi-FI" dirty="0" err="1"/>
              <a:t>Why</a:t>
            </a:r>
            <a:r>
              <a:rPr lang="fi-FI" dirty="0"/>
              <a:t> </a:t>
            </a:r>
            <a:r>
              <a:rPr lang="fi-FI" dirty="0" err="1"/>
              <a:t>are</a:t>
            </a:r>
            <a:r>
              <a:rPr lang="fi-FI" dirty="0"/>
              <a:t> </a:t>
            </a:r>
            <a:r>
              <a:rPr lang="fi-FI" dirty="0" err="1"/>
              <a:t>they</a:t>
            </a:r>
            <a:r>
              <a:rPr lang="fi-FI" dirty="0"/>
              <a:t> </a:t>
            </a:r>
            <a:r>
              <a:rPr lang="fi-FI" dirty="0" err="1"/>
              <a:t>challenging</a:t>
            </a:r>
            <a:endParaRPr lang="fi-FI" dirty="0"/>
          </a:p>
          <a:p>
            <a:pPr lvl="1"/>
            <a:r>
              <a:rPr lang="fi-FI" sz="2400" dirty="0" err="1"/>
              <a:t>Every</a:t>
            </a:r>
            <a:r>
              <a:rPr lang="fi-FI" sz="2400" dirty="0"/>
              <a:t> </a:t>
            </a:r>
            <a:r>
              <a:rPr lang="fi-FI" sz="2400" dirty="0" err="1"/>
              <a:t>publisher</a:t>
            </a:r>
            <a:r>
              <a:rPr lang="fi-FI" sz="2400" dirty="0"/>
              <a:t> </a:t>
            </a:r>
            <a:r>
              <a:rPr lang="fi-FI" sz="2400" dirty="0" err="1"/>
              <a:t>has</a:t>
            </a:r>
            <a:r>
              <a:rPr lang="fi-FI" sz="2400" dirty="0"/>
              <a:t> </a:t>
            </a:r>
            <a:r>
              <a:rPr lang="fi-FI" sz="2400" dirty="0" err="1"/>
              <a:t>its</a:t>
            </a:r>
            <a:r>
              <a:rPr lang="fi-FI" sz="2400" dirty="0"/>
              <a:t> </a:t>
            </a:r>
            <a:r>
              <a:rPr lang="fi-FI" sz="2400" dirty="0" err="1"/>
              <a:t>own</a:t>
            </a:r>
            <a:r>
              <a:rPr lang="fi-FI" sz="2400" dirty="0"/>
              <a:t> </a:t>
            </a:r>
            <a:r>
              <a:rPr lang="fi-FI" sz="2400" dirty="0" err="1"/>
              <a:t>agreements</a:t>
            </a:r>
            <a:r>
              <a:rPr lang="fi-FI" sz="2400" dirty="0"/>
              <a:t>: </a:t>
            </a:r>
            <a:r>
              <a:rPr lang="fi-FI" sz="2400" dirty="0" err="1"/>
              <a:t>different</a:t>
            </a:r>
            <a:r>
              <a:rPr lang="fi-FI" sz="2400" dirty="0"/>
              <a:t> </a:t>
            </a:r>
            <a:r>
              <a:rPr lang="fi-FI" sz="2400" dirty="0" err="1"/>
              <a:t>structures</a:t>
            </a:r>
            <a:r>
              <a:rPr lang="fi-FI" sz="2400" dirty="0"/>
              <a:t>, </a:t>
            </a:r>
            <a:r>
              <a:rPr lang="fi-FI" sz="2400" dirty="0" err="1"/>
              <a:t>language</a:t>
            </a:r>
            <a:endParaRPr lang="fi-FI" sz="2400" dirty="0"/>
          </a:p>
          <a:p>
            <a:pPr lvl="1"/>
            <a:r>
              <a:rPr lang="fi-FI" sz="2400" dirty="0"/>
              <a:t>Can </a:t>
            </a:r>
            <a:r>
              <a:rPr lang="fi-FI" sz="2400" dirty="0" err="1"/>
              <a:t>be</a:t>
            </a:r>
            <a:r>
              <a:rPr lang="fi-FI" sz="2400" dirty="0"/>
              <a:t> </a:t>
            </a:r>
            <a:r>
              <a:rPr lang="fi-FI" sz="2400" dirty="0" err="1"/>
              <a:t>complicated</a:t>
            </a:r>
            <a:r>
              <a:rPr lang="fi-FI" sz="2400" dirty="0"/>
              <a:t>, </a:t>
            </a:r>
            <a:r>
              <a:rPr lang="fi-FI" sz="2400" dirty="0" err="1"/>
              <a:t>even</a:t>
            </a:r>
            <a:r>
              <a:rPr lang="fi-FI" sz="2400" dirty="0"/>
              <a:t> </a:t>
            </a:r>
            <a:r>
              <a:rPr lang="fi-FI" sz="2400" dirty="0" err="1"/>
              <a:t>have</a:t>
            </a:r>
            <a:r>
              <a:rPr lang="fi-FI" sz="2400" dirty="0"/>
              <a:t> </a:t>
            </a:r>
            <a:r>
              <a:rPr lang="fi-FI" sz="2400" dirty="0" err="1"/>
              <a:t>internal</a:t>
            </a:r>
            <a:r>
              <a:rPr lang="fi-FI" sz="2400" dirty="0"/>
              <a:t> </a:t>
            </a:r>
            <a:r>
              <a:rPr lang="fi-FI" sz="2400" dirty="0" err="1"/>
              <a:t>conflicts</a:t>
            </a:r>
            <a:endParaRPr lang="fi-FI" sz="2400" dirty="0"/>
          </a:p>
          <a:p>
            <a:pPr lvl="1"/>
            <a:r>
              <a:rPr lang="fi-FI" sz="2400" dirty="0" err="1"/>
              <a:t>Sometimes</a:t>
            </a:r>
            <a:r>
              <a:rPr lang="fi-FI" sz="2400" dirty="0"/>
              <a:t> </a:t>
            </a:r>
            <a:r>
              <a:rPr lang="fi-FI" sz="2400" dirty="0" err="1"/>
              <a:t>misleading</a:t>
            </a:r>
            <a:r>
              <a:rPr lang="fi-FI" sz="2400" dirty="0"/>
              <a:t> in </a:t>
            </a:r>
            <a:r>
              <a:rPr lang="fi-FI" sz="2400" dirty="0" err="1"/>
              <a:t>use</a:t>
            </a:r>
            <a:r>
              <a:rPr lang="fi-FI" sz="2400" dirty="0"/>
              <a:t> of </a:t>
            </a:r>
            <a:r>
              <a:rPr lang="fi-FI" sz="2400" dirty="0" err="1"/>
              <a:t>terms</a:t>
            </a:r>
            <a:r>
              <a:rPr lang="fi-FI" sz="2400" dirty="0"/>
              <a:t>: a </a:t>
            </a:r>
            <a:r>
              <a:rPr lang="fi-FI" sz="2400" dirty="0" err="1"/>
              <a:t>license</a:t>
            </a:r>
            <a:r>
              <a:rPr lang="fi-FI" sz="2400" dirty="0"/>
              <a:t> </a:t>
            </a:r>
            <a:r>
              <a:rPr lang="fi-FI" sz="2400" dirty="0" err="1"/>
              <a:t>named</a:t>
            </a:r>
            <a:r>
              <a:rPr lang="fi-FI" sz="2400" dirty="0"/>
              <a:t> non-</a:t>
            </a:r>
            <a:r>
              <a:rPr lang="fi-FI" sz="2400" dirty="0" err="1"/>
              <a:t>exclusive</a:t>
            </a:r>
            <a:r>
              <a:rPr lang="fi-FI" sz="2400" dirty="0"/>
              <a:t> </a:t>
            </a:r>
            <a:r>
              <a:rPr lang="fi-FI" sz="2400" dirty="0" err="1"/>
              <a:t>lisence</a:t>
            </a:r>
            <a:r>
              <a:rPr lang="fi-FI" sz="2400" dirty="0"/>
              <a:t> </a:t>
            </a:r>
            <a:r>
              <a:rPr lang="fi-FI" sz="2400" dirty="0" err="1"/>
              <a:t>can</a:t>
            </a:r>
            <a:r>
              <a:rPr lang="fi-FI" sz="2400" dirty="0"/>
              <a:t> in </a:t>
            </a:r>
            <a:r>
              <a:rPr lang="fi-FI" sz="2400" dirty="0" err="1"/>
              <a:t>effect</a:t>
            </a:r>
            <a:r>
              <a:rPr lang="fi-FI" sz="2400" dirty="0"/>
              <a:t> </a:t>
            </a:r>
            <a:r>
              <a:rPr lang="fi-FI" sz="2400" dirty="0" err="1"/>
              <a:t>be</a:t>
            </a:r>
            <a:r>
              <a:rPr lang="fi-FI" sz="2400" dirty="0"/>
              <a:t> </a:t>
            </a:r>
            <a:r>
              <a:rPr lang="fi-FI" sz="2400" dirty="0" err="1"/>
              <a:t>exclusive</a:t>
            </a:r>
            <a:r>
              <a:rPr lang="fi-FI" sz="2400" dirty="0"/>
              <a:t>, </a:t>
            </a:r>
            <a:r>
              <a:rPr lang="fi-FI" sz="2400" dirty="0" err="1"/>
              <a:t>when</a:t>
            </a:r>
            <a:r>
              <a:rPr lang="fi-FI" sz="2400" dirty="0"/>
              <a:t> </a:t>
            </a:r>
            <a:r>
              <a:rPr lang="fi-FI" sz="2400" dirty="0" err="1"/>
              <a:t>your</a:t>
            </a:r>
            <a:r>
              <a:rPr lang="fi-FI" sz="2400" dirty="0"/>
              <a:t> </a:t>
            </a:r>
            <a:r>
              <a:rPr lang="fi-FI" sz="2400" dirty="0" err="1"/>
              <a:t>read</a:t>
            </a:r>
            <a:r>
              <a:rPr lang="fi-FI" sz="2400" dirty="0"/>
              <a:t> </a:t>
            </a:r>
            <a:r>
              <a:rPr lang="fi-FI" sz="2400" dirty="0" err="1"/>
              <a:t>the</a:t>
            </a:r>
            <a:r>
              <a:rPr lang="fi-FI" sz="2400" dirty="0"/>
              <a:t> </a:t>
            </a:r>
            <a:r>
              <a:rPr lang="fi-FI" sz="2400" dirty="0" err="1"/>
              <a:t>terms</a:t>
            </a:r>
            <a:endParaRPr lang="fi-FI" sz="2400" dirty="0"/>
          </a:p>
          <a:p>
            <a:pPr lvl="1"/>
            <a:endParaRPr lang="fi-FI" sz="2400" dirty="0"/>
          </a:p>
          <a:p>
            <a:pPr marL="0" indent="0">
              <a:buNone/>
            </a:pPr>
            <a:endParaRPr lang="fi-FI" dirty="0"/>
          </a:p>
          <a:p>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lstStyle/>
          <a:p>
            <a:r>
              <a:rPr lang="fi-FI" dirty="0"/>
              <a:t>Publishing </a:t>
            </a:r>
            <a:r>
              <a:rPr lang="fi-FI" dirty="0" err="1"/>
              <a:t>agreements</a:t>
            </a:r>
            <a:r>
              <a:rPr lang="fi-FI" dirty="0"/>
              <a:t>: general info</a:t>
            </a:r>
          </a:p>
        </p:txBody>
      </p:sp>
    </p:spTree>
    <p:extLst>
      <p:ext uri="{BB962C8B-B14F-4D97-AF65-F5344CB8AC3E}">
        <p14:creationId xmlns:p14="http://schemas.microsoft.com/office/powerpoint/2010/main" val="87122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fontScale="92500" lnSpcReduction="20000"/>
          </a:bodyPr>
          <a:lstStyle/>
          <a:p>
            <a:r>
              <a:rPr lang="en-US" dirty="0"/>
              <a:t>Status of author(s)</a:t>
            </a:r>
          </a:p>
          <a:p>
            <a:pPr lvl="1"/>
            <a:r>
              <a:rPr lang="en-US" sz="2400" dirty="0"/>
              <a:t>Does the author(s) or employer own copyright</a:t>
            </a:r>
          </a:p>
          <a:p>
            <a:r>
              <a:rPr lang="en-US" dirty="0"/>
              <a:t>License to publish</a:t>
            </a:r>
          </a:p>
          <a:p>
            <a:pPr lvl="1"/>
            <a:r>
              <a:rPr lang="en-US" sz="2400" dirty="0"/>
              <a:t>Sometimes copyright transfer instead of license</a:t>
            </a:r>
          </a:p>
          <a:p>
            <a:pPr lvl="2"/>
            <a:r>
              <a:rPr lang="en-US" sz="2400" dirty="0"/>
              <a:t>Less common now due to Plan S requirements</a:t>
            </a:r>
          </a:p>
          <a:p>
            <a:pPr lvl="1"/>
            <a:r>
              <a:rPr lang="en-US" sz="2400" dirty="0"/>
              <a:t>Exclusive&gt;&lt; non-exclusive</a:t>
            </a:r>
          </a:p>
          <a:p>
            <a:pPr lvl="2"/>
            <a:r>
              <a:rPr lang="en-US" sz="2400" dirty="0"/>
              <a:t>Be critical of terminology, a license named non-exclusive may contain terms that effectively makes it exclusive!</a:t>
            </a:r>
          </a:p>
          <a:p>
            <a:pPr lvl="1"/>
            <a:r>
              <a:rPr lang="en-US" sz="2400" dirty="0"/>
              <a:t>With the chosen license and with copyright notice</a:t>
            </a:r>
          </a:p>
          <a:p>
            <a:pPr lvl="1"/>
            <a:r>
              <a:rPr lang="en-US" sz="2400" dirty="0"/>
              <a:t>Author’s rights after publication (relevant if license not CC BY)</a:t>
            </a:r>
          </a:p>
          <a:p>
            <a:r>
              <a:rPr lang="en-US" dirty="0"/>
              <a:t>Supplemental information, research data	</a:t>
            </a:r>
          </a:p>
          <a:p>
            <a:pPr lvl="1"/>
            <a:r>
              <a:rPr lang="en-US" sz="2400" dirty="0"/>
              <a:t>Typically non-exclusive rights to the publisher</a:t>
            </a:r>
          </a:p>
          <a:p>
            <a:pPr lvl="1"/>
            <a:r>
              <a:rPr lang="en-US" sz="2400" dirty="0"/>
              <a:t>Often a user license for the data (CC0)</a:t>
            </a:r>
          </a:p>
          <a:p>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lstStyle/>
          <a:p>
            <a:r>
              <a:rPr lang="fi-FI" dirty="0" err="1"/>
              <a:t>Anatomy</a:t>
            </a:r>
            <a:r>
              <a:rPr lang="fi-FI" dirty="0"/>
              <a:t> of an OA-publishing </a:t>
            </a:r>
            <a:r>
              <a:rPr lang="fi-FI" dirty="0" err="1"/>
              <a:t>agreement</a:t>
            </a:r>
            <a:r>
              <a:rPr lang="fi-FI" dirty="0"/>
              <a:t> 1/3</a:t>
            </a:r>
          </a:p>
        </p:txBody>
      </p:sp>
    </p:spTree>
    <p:extLst>
      <p:ext uri="{BB962C8B-B14F-4D97-AF65-F5344CB8AC3E}">
        <p14:creationId xmlns:p14="http://schemas.microsoft.com/office/powerpoint/2010/main" val="266908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lnSpcReduction="10000"/>
          </a:bodyPr>
          <a:lstStyle/>
          <a:p>
            <a:r>
              <a:rPr lang="en-US" dirty="0"/>
              <a:t>Author representations/warranties</a:t>
            </a:r>
          </a:p>
          <a:p>
            <a:pPr lvl="1"/>
            <a:r>
              <a:rPr lang="en-US" sz="2400" dirty="0"/>
              <a:t>Article is original, written by the stated authors</a:t>
            </a:r>
          </a:p>
          <a:p>
            <a:pPr lvl="1"/>
            <a:r>
              <a:rPr lang="en-US" sz="2400" dirty="0"/>
              <a:t>Authorization from other author(s) to sign the publishing agreement</a:t>
            </a:r>
          </a:p>
          <a:p>
            <a:pPr lvl="1"/>
            <a:r>
              <a:rPr lang="en-US" sz="2400" dirty="0"/>
              <a:t>Has not been previously published and is not under review elsewhere</a:t>
            </a:r>
          </a:p>
          <a:p>
            <a:pPr lvl="1"/>
            <a:r>
              <a:rPr lang="en-US" sz="2400" dirty="0"/>
              <a:t>Right to use third party materials </a:t>
            </a:r>
          </a:p>
          <a:p>
            <a:pPr lvl="1"/>
            <a:r>
              <a:rPr lang="en-US" sz="2400" dirty="0"/>
              <a:t>Article doesn’t breach copyright, other intellectual rights, nor personal data regulation, doesn’t contain unlawful material</a:t>
            </a:r>
          </a:p>
          <a:p>
            <a:pPr lvl="1"/>
            <a:r>
              <a:rPr lang="en-US" sz="2400" dirty="0"/>
              <a:t>Article is not subject to any prior rights or licenses</a:t>
            </a:r>
          </a:p>
          <a:p>
            <a:pPr lvl="2"/>
            <a:r>
              <a:rPr lang="en-US" sz="2000" dirty="0"/>
              <a:t>Note: rights retention is this kind of prior right</a:t>
            </a:r>
          </a:p>
          <a:p>
            <a:pPr lvl="3"/>
            <a:r>
              <a:rPr lang="en-US" sz="2000" dirty="0"/>
              <a:t>Rights retention is linked to green open access and means that author informs publisher at the time of submission that if the article is accepted for publication, author reserves the right to publish the final peer reviewed manuscript in an institutional repository with a CC license.</a:t>
            </a:r>
          </a:p>
          <a:p>
            <a:pPr lvl="2"/>
            <a:endParaRPr lang="en-US" sz="2000" dirty="0"/>
          </a:p>
          <a:p>
            <a:pPr marL="457200" lvl="1" indent="0">
              <a:buNone/>
            </a:pPr>
            <a:endParaRPr lang="en-US" dirty="0"/>
          </a:p>
          <a:p>
            <a:endParaRPr lang="en-US" dirty="0"/>
          </a:p>
          <a:p>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lstStyle/>
          <a:p>
            <a:r>
              <a:rPr lang="fi-FI" dirty="0" err="1"/>
              <a:t>Anatomy</a:t>
            </a:r>
            <a:r>
              <a:rPr lang="fi-FI" dirty="0"/>
              <a:t> of an OA-publishing </a:t>
            </a:r>
            <a:r>
              <a:rPr lang="fi-FI" dirty="0" err="1"/>
              <a:t>agreement</a:t>
            </a:r>
            <a:r>
              <a:rPr lang="fi-FI" dirty="0"/>
              <a:t> 2/3</a:t>
            </a:r>
          </a:p>
        </p:txBody>
      </p:sp>
    </p:spTree>
    <p:extLst>
      <p:ext uri="{BB962C8B-B14F-4D97-AF65-F5344CB8AC3E}">
        <p14:creationId xmlns:p14="http://schemas.microsoft.com/office/powerpoint/2010/main" val="198184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Content Placeholder 2">
            <a:extLst>
              <a:ext uri="{FF2B5EF4-FFF2-40B4-BE49-F238E27FC236}">
                <a16:creationId xmlns:a16="http://schemas.microsoft.com/office/drawing/2014/main" id="{BDA51168-F30C-D7E5-9936-47531BB29F9B}"/>
              </a:ext>
            </a:extLst>
          </p:cNvPr>
          <p:cNvSpPr>
            <a:spLocks noGrp="1"/>
          </p:cNvSpPr>
          <p:nvPr>
            <p:ph idx="1"/>
          </p:nvPr>
        </p:nvSpPr>
        <p:spPr/>
        <p:txBody>
          <a:bodyPr>
            <a:normAutofit/>
          </a:bodyPr>
          <a:lstStyle/>
          <a:p>
            <a:r>
              <a:rPr lang="en-US" dirty="0"/>
              <a:t>Ethics and Disclosure</a:t>
            </a:r>
          </a:p>
          <a:p>
            <a:pPr lvl="1"/>
            <a:r>
              <a:rPr lang="en-US" sz="2400" dirty="0"/>
              <a:t>Assurance of author(s) compliance with publisher policies: publishing ethics, disclosure of interests</a:t>
            </a:r>
          </a:p>
          <a:p>
            <a:r>
              <a:rPr lang="en-US" dirty="0"/>
              <a:t>Status of addenda, additional terms, modifications</a:t>
            </a:r>
          </a:p>
          <a:p>
            <a:pPr lvl="1"/>
            <a:r>
              <a:rPr lang="en-US" sz="2400" dirty="0"/>
              <a:t>Not effective unless accepted by publisher</a:t>
            </a:r>
            <a:endParaRPr lang="en-US" dirty="0"/>
          </a:p>
          <a:p>
            <a:r>
              <a:rPr lang="en-US" dirty="0"/>
              <a:t>Governing law and jurisdiction</a:t>
            </a:r>
          </a:p>
          <a:p>
            <a:pPr lvl="1"/>
            <a:r>
              <a:rPr lang="en-US" sz="2400" dirty="0"/>
              <a:t>Typically publisher’s country</a:t>
            </a:r>
          </a:p>
          <a:p>
            <a:r>
              <a:rPr lang="en-US" sz="2400" dirty="0"/>
              <a:t>Author’s responsibility for payment of article processing charges (APC) may be included or it maybe agreed to separately</a:t>
            </a:r>
          </a:p>
          <a:p>
            <a:endParaRPr lang="en-US" sz="2400" dirty="0"/>
          </a:p>
          <a:p>
            <a:pPr lvl="1"/>
            <a:endParaRPr lang="en-US" sz="2400" dirty="0"/>
          </a:p>
          <a:p>
            <a:endParaRPr lang="en-US" dirty="0"/>
          </a:p>
          <a:p>
            <a:endParaRPr lang="fi-FI" dirty="0"/>
          </a:p>
        </p:txBody>
      </p:sp>
      <p:sp>
        <p:nvSpPr>
          <p:cNvPr id="5" name="Title 4">
            <a:extLst>
              <a:ext uri="{FF2B5EF4-FFF2-40B4-BE49-F238E27FC236}">
                <a16:creationId xmlns:a16="http://schemas.microsoft.com/office/drawing/2014/main" id="{935D5AB0-35CA-EC2C-E48F-71097F550CE7}"/>
              </a:ext>
            </a:extLst>
          </p:cNvPr>
          <p:cNvSpPr>
            <a:spLocks noGrp="1"/>
          </p:cNvSpPr>
          <p:nvPr>
            <p:ph type="title"/>
          </p:nvPr>
        </p:nvSpPr>
        <p:spPr/>
        <p:txBody>
          <a:bodyPr/>
          <a:lstStyle/>
          <a:p>
            <a:r>
              <a:rPr lang="fi-FI" dirty="0" err="1"/>
              <a:t>Anatomy</a:t>
            </a:r>
            <a:r>
              <a:rPr lang="fi-FI" dirty="0"/>
              <a:t> of a OA-publishing </a:t>
            </a:r>
            <a:r>
              <a:rPr lang="fi-FI" dirty="0" err="1"/>
              <a:t>agreement</a:t>
            </a:r>
            <a:r>
              <a:rPr lang="fi-FI" dirty="0"/>
              <a:t> 3/3</a:t>
            </a:r>
          </a:p>
        </p:txBody>
      </p:sp>
    </p:spTree>
    <p:extLst>
      <p:ext uri="{BB962C8B-B14F-4D97-AF65-F5344CB8AC3E}">
        <p14:creationId xmlns:p14="http://schemas.microsoft.com/office/powerpoint/2010/main" val="80241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err="1"/>
              <a:t>What</a:t>
            </a:r>
            <a:r>
              <a:rPr lang="fi-FI" dirty="0"/>
              <a:t> to </a:t>
            </a:r>
            <a:r>
              <a:rPr lang="fi-FI" dirty="0" err="1"/>
              <a:t>pay</a:t>
            </a:r>
            <a:r>
              <a:rPr lang="fi-FI" dirty="0"/>
              <a:t> </a:t>
            </a:r>
            <a:r>
              <a:rPr lang="fi-FI" dirty="0" err="1"/>
              <a:t>attention</a:t>
            </a:r>
            <a:r>
              <a:rPr lang="fi-FI" dirty="0"/>
              <a:t> to 1/3</a:t>
            </a:r>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838200" y="1137684"/>
            <a:ext cx="10515600" cy="5445677"/>
          </a:xfrm>
        </p:spPr>
        <p:txBody>
          <a:bodyPr>
            <a:normAutofit/>
          </a:bodyPr>
          <a:lstStyle/>
          <a:p>
            <a:r>
              <a:rPr lang="fi-FI" dirty="0" err="1"/>
              <a:t>Who</a:t>
            </a:r>
            <a:r>
              <a:rPr lang="fi-FI" dirty="0"/>
              <a:t> is </a:t>
            </a:r>
            <a:r>
              <a:rPr lang="fi-FI" dirty="0" err="1"/>
              <a:t>the</a:t>
            </a:r>
            <a:r>
              <a:rPr lang="fi-FI" dirty="0"/>
              <a:t> </a:t>
            </a:r>
            <a:r>
              <a:rPr lang="fi-FI" dirty="0" err="1"/>
              <a:t>Licensor</a:t>
            </a:r>
            <a:r>
              <a:rPr lang="fi-FI" dirty="0"/>
              <a:t> </a:t>
            </a:r>
            <a:r>
              <a:rPr lang="fi-FI" dirty="0" err="1"/>
              <a:t>from</a:t>
            </a:r>
            <a:r>
              <a:rPr lang="fi-FI" dirty="0"/>
              <a:t> CC </a:t>
            </a:r>
            <a:r>
              <a:rPr lang="fi-FI" dirty="0" err="1"/>
              <a:t>point</a:t>
            </a:r>
            <a:r>
              <a:rPr lang="fi-FI" dirty="0"/>
              <a:t> of </a:t>
            </a:r>
            <a:r>
              <a:rPr lang="fi-FI" dirty="0" err="1"/>
              <a:t>view</a:t>
            </a:r>
            <a:r>
              <a:rPr lang="fi-FI" dirty="0"/>
              <a:t>? </a:t>
            </a:r>
          </a:p>
          <a:p>
            <a:pPr lvl="1"/>
            <a:r>
              <a:rPr lang="fi-FI" sz="2400" dirty="0" err="1"/>
              <a:t>Generally</a:t>
            </a:r>
            <a:r>
              <a:rPr lang="fi-FI" sz="2400" dirty="0"/>
              <a:t> </a:t>
            </a:r>
            <a:r>
              <a:rPr lang="fi-FI" sz="2400" dirty="0" err="1"/>
              <a:t>the</a:t>
            </a:r>
            <a:r>
              <a:rPr lang="fi-FI" sz="2400" dirty="0"/>
              <a:t> copyright </a:t>
            </a:r>
            <a:r>
              <a:rPr lang="fi-FI" sz="2400" dirty="0" err="1"/>
              <a:t>holder</a:t>
            </a:r>
            <a:r>
              <a:rPr lang="fi-FI" sz="2400" dirty="0"/>
              <a:t> is </a:t>
            </a:r>
            <a:r>
              <a:rPr lang="fi-FI" sz="2400" dirty="0" err="1"/>
              <a:t>the</a:t>
            </a:r>
            <a:r>
              <a:rPr lang="fi-FI" sz="2400" dirty="0"/>
              <a:t> ”</a:t>
            </a:r>
            <a:r>
              <a:rPr lang="fi-FI" sz="2400" dirty="0" err="1"/>
              <a:t>Licensor</a:t>
            </a:r>
            <a:r>
              <a:rPr lang="fi-FI" sz="2400" dirty="0"/>
              <a:t>” in CC </a:t>
            </a:r>
            <a:r>
              <a:rPr lang="fi-FI" sz="2400" dirty="0" err="1"/>
              <a:t>speak</a:t>
            </a:r>
            <a:r>
              <a:rPr lang="fi-FI" sz="2400" dirty="0"/>
              <a:t> </a:t>
            </a:r>
            <a:r>
              <a:rPr lang="fi-FI" sz="2400" dirty="0" err="1"/>
              <a:t>so</a:t>
            </a:r>
            <a:r>
              <a:rPr lang="fi-FI" sz="2400" dirty="0"/>
              <a:t> </a:t>
            </a:r>
            <a:r>
              <a:rPr lang="fi-FI" sz="2400" dirty="0" err="1"/>
              <a:t>it’s</a:t>
            </a:r>
            <a:r>
              <a:rPr lang="fi-FI" sz="2400" dirty="0"/>
              <a:t> </a:t>
            </a:r>
            <a:r>
              <a:rPr lang="fi-FI" sz="2400" dirty="0" err="1"/>
              <a:t>advisable</a:t>
            </a:r>
            <a:r>
              <a:rPr lang="fi-FI" sz="2400" dirty="0"/>
              <a:t> to </a:t>
            </a:r>
            <a:r>
              <a:rPr lang="fi-FI" sz="2400" dirty="0" err="1"/>
              <a:t>retain</a:t>
            </a:r>
            <a:r>
              <a:rPr lang="fi-FI" sz="2400" dirty="0"/>
              <a:t> copyright</a:t>
            </a:r>
          </a:p>
          <a:p>
            <a:pPr lvl="2"/>
            <a:r>
              <a:rPr lang="fi-FI" sz="2400" dirty="0" err="1"/>
              <a:t>However</a:t>
            </a:r>
            <a:r>
              <a:rPr lang="fi-FI" sz="2400" dirty="0"/>
              <a:t>, it </a:t>
            </a:r>
            <a:r>
              <a:rPr lang="fi-FI" sz="2400" dirty="0" err="1"/>
              <a:t>can</a:t>
            </a:r>
            <a:r>
              <a:rPr lang="fi-FI" sz="2400" dirty="0"/>
              <a:t> </a:t>
            </a:r>
            <a:r>
              <a:rPr lang="fi-FI" sz="2400" dirty="0" err="1"/>
              <a:t>be</a:t>
            </a:r>
            <a:r>
              <a:rPr lang="fi-FI" sz="2400" dirty="0"/>
              <a:t> </a:t>
            </a:r>
            <a:r>
              <a:rPr lang="fi-FI" sz="2400" dirty="0" err="1"/>
              <a:t>agreed</a:t>
            </a:r>
            <a:r>
              <a:rPr lang="fi-FI" sz="2400" dirty="0"/>
              <a:t> </a:t>
            </a:r>
            <a:r>
              <a:rPr lang="fi-FI" sz="2400" dirty="0" err="1"/>
              <a:t>that</a:t>
            </a:r>
            <a:r>
              <a:rPr lang="fi-FI" sz="2400" dirty="0"/>
              <a:t> </a:t>
            </a:r>
            <a:r>
              <a:rPr lang="fi-FI" sz="2400" dirty="0" err="1"/>
              <a:t>the</a:t>
            </a:r>
            <a:r>
              <a:rPr lang="fi-FI" sz="2400" dirty="0"/>
              <a:t> </a:t>
            </a:r>
            <a:r>
              <a:rPr lang="fi-FI" sz="2400" dirty="0" err="1"/>
              <a:t>publisher</a:t>
            </a:r>
            <a:r>
              <a:rPr lang="fi-FI" sz="2400" dirty="0"/>
              <a:t> is </a:t>
            </a:r>
            <a:r>
              <a:rPr lang="fi-FI" sz="2400" dirty="0" err="1"/>
              <a:t>the</a:t>
            </a:r>
            <a:r>
              <a:rPr lang="fi-FI" sz="2400" dirty="0"/>
              <a:t> </a:t>
            </a:r>
            <a:r>
              <a:rPr lang="fi-FI" sz="2400" dirty="0" err="1"/>
              <a:t>Licensor</a:t>
            </a:r>
            <a:r>
              <a:rPr lang="fi-FI" sz="2400" dirty="0"/>
              <a:t> </a:t>
            </a:r>
            <a:r>
              <a:rPr lang="fi-FI" sz="2400" dirty="0" err="1"/>
              <a:t>even</a:t>
            </a:r>
            <a:r>
              <a:rPr lang="fi-FI" sz="2400" dirty="0"/>
              <a:t> </a:t>
            </a:r>
            <a:r>
              <a:rPr lang="fi-FI" sz="2400" dirty="0" err="1"/>
              <a:t>without</a:t>
            </a:r>
            <a:r>
              <a:rPr lang="fi-FI" sz="2400" dirty="0"/>
              <a:t> holding copyright</a:t>
            </a:r>
          </a:p>
          <a:p>
            <a:pPr marL="457200" lvl="1" indent="0">
              <a:buNone/>
            </a:pPr>
            <a:r>
              <a:rPr lang="en-US" sz="2400" b="1" i="1" dirty="0"/>
              <a:t>The Author acknowledges and agrees that </a:t>
            </a:r>
            <a:r>
              <a:rPr lang="en-US" sz="2400" b="1" i="1" u="sng" dirty="0"/>
              <a:t>the Publisher is the </a:t>
            </a:r>
            <a:r>
              <a:rPr lang="en-US" sz="2400" b="1" i="1" dirty="0"/>
              <a:t>exclusive </a:t>
            </a:r>
            <a:r>
              <a:rPr lang="en-US" sz="2400" b="1" i="1" u="sng" dirty="0"/>
              <a:t>“Licensor”</a:t>
            </a:r>
            <a:r>
              <a:rPr lang="en-US" sz="2400" b="1" i="1" dirty="0"/>
              <a:t>, as defined in the CC BY 4.0 license.</a:t>
            </a:r>
            <a:endParaRPr lang="fi-FI" sz="2400" b="1" i="1" dirty="0"/>
          </a:p>
          <a:p>
            <a:r>
              <a:rPr lang="fi-FI" dirty="0" err="1"/>
              <a:t>What’s</a:t>
            </a:r>
            <a:r>
              <a:rPr lang="fi-FI" dirty="0"/>
              <a:t> </a:t>
            </a:r>
            <a:r>
              <a:rPr lang="fi-FI" dirty="0" err="1"/>
              <a:t>the</a:t>
            </a:r>
            <a:r>
              <a:rPr lang="fi-FI" dirty="0"/>
              <a:t> </a:t>
            </a:r>
            <a:r>
              <a:rPr lang="fi-FI" dirty="0" err="1"/>
              <a:t>significance</a:t>
            </a:r>
            <a:r>
              <a:rPr lang="fi-FI" dirty="0"/>
              <a:t>?</a:t>
            </a:r>
          </a:p>
          <a:p>
            <a:pPr lvl="1"/>
            <a:r>
              <a:rPr lang="fi-FI" sz="2400" dirty="0" err="1"/>
              <a:t>Licensor</a:t>
            </a:r>
            <a:r>
              <a:rPr lang="fi-FI" sz="2400" dirty="0"/>
              <a:t> </a:t>
            </a:r>
            <a:r>
              <a:rPr lang="fi-FI" sz="2400" dirty="0" err="1"/>
              <a:t>has</a:t>
            </a:r>
            <a:r>
              <a:rPr lang="fi-FI" sz="2400" dirty="0"/>
              <a:t> </a:t>
            </a:r>
            <a:r>
              <a:rPr lang="fi-FI" sz="2400" dirty="0" err="1"/>
              <a:t>the</a:t>
            </a:r>
            <a:r>
              <a:rPr lang="fi-FI" sz="2400" dirty="0"/>
              <a:t> </a:t>
            </a:r>
            <a:r>
              <a:rPr lang="fi-FI" sz="2400" dirty="0" err="1"/>
              <a:t>right</a:t>
            </a:r>
            <a:r>
              <a:rPr lang="fi-FI" sz="2400" dirty="0"/>
              <a:t> to </a:t>
            </a:r>
            <a:r>
              <a:rPr lang="fi-FI" sz="2400" dirty="0" err="1"/>
              <a:t>offer</a:t>
            </a:r>
            <a:r>
              <a:rPr lang="fi-FI" sz="2400" dirty="0"/>
              <a:t> </a:t>
            </a:r>
            <a:r>
              <a:rPr lang="fi-FI" sz="2400" dirty="0" err="1"/>
              <a:t>the</a:t>
            </a:r>
            <a:r>
              <a:rPr lang="fi-FI" sz="2400" dirty="0"/>
              <a:t> </a:t>
            </a:r>
            <a:r>
              <a:rPr lang="fi-FI" sz="2400" dirty="0" err="1"/>
              <a:t>article</a:t>
            </a:r>
            <a:r>
              <a:rPr lang="fi-FI" sz="2400" dirty="0"/>
              <a:t> on </a:t>
            </a:r>
            <a:r>
              <a:rPr lang="fi-FI" sz="2400" dirty="0" err="1"/>
              <a:t>separate</a:t>
            </a:r>
            <a:r>
              <a:rPr lang="fi-FI" sz="2400" dirty="0"/>
              <a:t>, </a:t>
            </a:r>
            <a:r>
              <a:rPr lang="fi-FI" sz="2400" dirty="0" err="1"/>
              <a:t>different</a:t>
            </a:r>
            <a:r>
              <a:rPr lang="fi-FI" sz="2400" dirty="0"/>
              <a:t> </a:t>
            </a:r>
            <a:r>
              <a:rPr lang="fi-FI" sz="2400" dirty="0" err="1"/>
              <a:t>terms</a:t>
            </a:r>
            <a:r>
              <a:rPr lang="fi-FI" sz="2400" dirty="0"/>
              <a:t> </a:t>
            </a:r>
          </a:p>
          <a:p>
            <a:pPr lvl="1"/>
            <a:r>
              <a:rPr lang="fi-FI" sz="2400" dirty="0" err="1"/>
              <a:t>Licensor</a:t>
            </a:r>
            <a:r>
              <a:rPr lang="fi-FI" sz="2400" dirty="0"/>
              <a:t> </a:t>
            </a:r>
            <a:r>
              <a:rPr lang="fi-FI" sz="2400" dirty="0" err="1"/>
              <a:t>also</a:t>
            </a:r>
            <a:r>
              <a:rPr lang="fi-FI" sz="2400" dirty="0"/>
              <a:t> </a:t>
            </a:r>
            <a:r>
              <a:rPr lang="fi-FI" sz="2400" dirty="0" err="1"/>
              <a:t>has</a:t>
            </a:r>
            <a:r>
              <a:rPr lang="fi-FI" sz="2400" dirty="0"/>
              <a:t> </a:t>
            </a:r>
            <a:r>
              <a:rPr lang="fi-FI" sz="2400" dirty="0" err="1"/>
              <a:t>the</a:t>
            </a:r>
            <a:r>
              <a:rPr lang="fi-FI" sz="2400" dirty="0"/>
              <a:t> </a:t>
            </a:r>
            <a:r>
              <a:rPr lang="fi-FI" sz="2400" dirty="0" err="1"/>
              <a:t>right</a:t>
            </a:r>
            <a:r>
              <a:rPr lang="fi-FI" sz="2400" dirty="0"/>
              <a:t> to stop </a:t>
            </a:r>
            <a:r>
              <a:rPr lang="fi-FI" sz="2400" dirty="0" err="1"/>
              <a:t>distributing</a:t>
            </a:r>
            <a:r>
              <a:rPr lang="fi-FI" sz="2400" dirty="0"/>
              <a:t> it</a:t>
            </a:r>
          </a:p>
          <a:p>
            <a:pPr lvl="2"/>
            <a:r>
              <a:rPr lang="fi-FI" sz="2400" dirty="0" err="1"/>
              <a:t>This</a:t>
            </a:r>
            <a:r>
              <a:rPr lang="fi-FI" sz="2400" dirty="0"/>
              <a:t> is </a:t>
            </a:r>
            <a:r>
              <a:rPr lang="fi-FI" sz="2400" dirty="0" err="1"/>
              <a:t>less</a:t>
            </a:r>
            <a:r>
              <a:rPr lang="fi-FI" sz="2400" dirty="0"/>
              <a:t> </a:t>
            </a:r>
            <a:r>
              <a:rPr lang="fi-FI" sz="2400" dirty="0" err="1"/>
              <a:t>significant</a:t>
            </a:r>
            <a:r>
              <a:rPr lang="fi-FI" sz="2400" dirty="0"/>
              <a:t> as </a:t>
            </a:r>
            <a:r>
              <a:rPr lang="fi-FI" sz="2400" dirty="0" err="1"/>
              <a:t>authors</a:t>
            </a:r>
            <a:r>
              <a:rPr lang="fi-FI" sz="2400" dirty="0"/>
              <a:t> </a:t>
            </a:r>
            <a:r>
              <a:rPr lang="fi-FI" sz="2400" dirty="0" err="1"/>
              <a:t>usually</a:t>
            </a:r>
            <a:r>
              <a:rPr lang="fi-FI" sz="2400" dirty="0"/>
              <a:t> </a:t>
            </a:r>
            <a:r>
              <a:rPr lang="fi-FI" sz="2400" dirty="0" err="1"/>
              <a:t>give</a:t>
            </a:r>
            <a:r>
              <a:rPr lang="fi-FI" sz="2400" dirty="0"/>
              <a:t> </a:t>
            </a:r>
            <a:r>
              <a:rPr lang="fi-FI" sz="2400" dirty="0" err="1"/>
              <a:t>the</a:t>
            </a:r>
            <a:r>
              <a:rPr lang="fi-FI" sz="2400" dirty="0"/>
              <a:t> </a:t>
            </a:r>
            <a:r>
              <a:rPr lang="fi-FI" sz="2400" dirty="0" err="1"/>
              <a:t>publisher</a:t>
            </a:r>
            <a:r>
              <a:rPr lang="fi-FI" sz="2400" dirty="0"/>
              <a:t> a </a:t>
            </a:r>
            <a:r>
              <a:rPr lang="fi-FI" sz="2400" dirty="0" err="1"/>
              <a:t>perpetual</a:t>
            </a:r>
            <a:r>
              <a:rPr lang="fi-FI" sz="2400" dirty="0"/>
              <a:t> </a:t>
            </a:r>
            <a:r>
              <a:rPr lang="fi-FI" sz="2400" dirty="0" err="1"/>
              <a:t>right</a:t>
            </a:r>
            <a:r>
              <a:rPr lang="fi-FI" sz="2400" dirty="0"/>
              <a:t> to </a:t>
            </a:r>
            <a:r>
              <a:rPr lang="fi-FI" sz="2400" dirty="0" err="1"/>
              <a:t>distribute</a:t>
            </a:r>
            <a:r>
              <a:rPr lang="fi-FI" sz="2400" dirty="0"/>
              <a:t> </a:t>
            </a:r>
            <a:r>
              <a:rPr lang="fi-FI" sz="2400" dirty="0" err="1"/>
              <a:t>the</a:t>
            </a:r>
            <a:r>
              <a:rPr lang="fi-FI" sz="2400" dirty="0"/>
              <a:t> </a:t>
            </a:r>
            <a:r>
              <a:rPr lang="fi-FI" sz="2400" dirty="0" err="1"/>
              <a:t>article</a:t>
            </a:r>
            <a:r>
              <a:rPr lang="fi-FI" sz="2400" dirty="0"/>
              <a:t> on </a:t>
            </a:r>
            <a:r>
              <a:rPr lang="fi-FI" sz="2400" dirty="0" err="1"/>
              <a:t>their</a:t>
            </a:r>
            <a:r>
              <a:rPr lang="fi-FI" sz="2400" dirty="0"/>
              <a:t> </a:t>
            </a:r>
            <a:r>
              <a:rPr lang="fi-FI" sz="2400" dirty="0" err="1"/>
              <a:t>website</a:t>
            </a:r>
            <a:r>
              <a:rPr lang="fi-FI" sz="2400" dirty="0"/>
              <a:t> </a:t>
            </a:r>
            <a:r>
              <a:rPr lang="fi-FI" sz="2400" dirty="0" err="1"/>
              <a:t>anyway</a:t>
            </a:r>
            <a:endParaRPr lang="fi-FI" sz="2400" dirty="0"/>
          </a:p>
          <a:p>
            <a:endParaRPr lang="fi-FI" dirty="0"/>
          </a:p>
        </p:txBody>
      </p:sp>
    </p:spTree>
    <p:extLst>
      <p:ext uri="{BB962C8B-B14F-4D97-AF65-F5344CB8AC3E}">
        <p14:creationId xmlns:p14="http://schemas.microsoft.com/office/powerpoint/2010/main" val="156645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err="1"/>
              <a:t>What</a:t>
            </a:r>
            <a:r>
              <a:rPr lang="fi-FI" dirty="0"/>
              <a:t> to </a:t>
            </a:r>
            <a:r>
              <a:rPr lang="fi-FI" dirty="0" err="1"/>
              <a:t>pay</a:t>
            </a:r>
            <a:r>
              <a:rPr lang="fi-FI" dirty="0"/>
              <a:t> </a:t>
            </a:r>
            <a:r>
              <a:rPr lang="fi-FI" dirty="0" err="1"/>
              <a:t>attention</a:t>
            </a:r>
            <a:r>
              <a:rPr lang="fi-FI" dirty="0"/>
              <a:t> to 2/3</a:t>
            </a:r>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838199" y="1337048"/>
            <a:ext cx="10836350" cy="5063751"/>
          </a:xfrm>
        </p:spPr>
        <p:txBody>
          <a:bodyPr>
            <a:normAutofit/>
          </a:bodyPr>
          <a:lstStyle/>
          <a:p>
            <a:r>
              <a:rPr lang="fi-FI" dirty="0"/>
              <a:t>ND-</a:t>
            </a:r>
            <a:r>
              <a:rPr lang="fi-FI" dirty="0" err="1"/>
              <a:t>license</a:t>
            </a:r>
            <a:r>
              <a:rPr lang="fi-FI" dirty="0"/>
              <a:t> </a:t>
            </a:r>
            <a:r>
              <a:rPr lang="fi-FI" dirty="0" err="1"/>
              <a:t>choice</a:t>
            </a:r>
            <a:r>
              <a:rPr lang="fi-FI" dirty="0"/>
              <a:t>: </a:t>
            </a:r>
            <a:r>
              <a:rPr lang="fi-FI" dirty="0" err="1"/>
              <a:t>what</a:t>
            </a:r>
            <a:r>
              <a:rPr lang="fi-FI" dirty="0"/>
              <a:t> </a:t>
            </a:r>
            <a:r>
              <a:rPr lang="fi-FI" dirty="0" err="1"/>
              <a:t>associated</a:t>
            </a:r>
            <a:r>
              <a:rPr lang="fi-FI" dirty="0"/>
              <a:t> </a:t>
            </a:r>
            <a:r>
              <a:rPr lang="fi-FI" dirty="0" err="1"/>
              <a:t>rights</a:t>
            </a:r>
            <a:r>
              <a:rPr lang="fi-FI" dirty="0"/>
              <a:t> </a:t>
            </a:r>
            <a:r>
              <a:rPr lang="fi-FI" dirty="0" err="1"/>
              <a:t>does</a:t>
            </a:r>
            <a:r>
              <a:rPr lang="fi-FI" dirty="0"/>
              <a:t> </a:t>
            </a:r>
            <a:r>
              <a:rPr lang="fi-FI" dirty="0" err="1"/>
              <a:t>author</a:t>
            </a:r>
            <a:r>
              <a:rPr lang="fi-FI" dirty="0"/>
              <a:t> </a:t>
            </a:r>
            <a:r>
              <a:rPr lang="fi-FI" dirty="0" err="1"/>
              <a:t>then</a:t>
            </a:r>
            <a:r>
              <a:rPr lang="fi-FI" dirty="0"/>
              <a:t> </a:t>
            </a:r>
            <a:r>
              <a:rPr lang="fi-FI" dirty="0" err="1"/>
              <a:t>hold</a:t>
            </a:r>
            <a:r>
              <a:rPr lang="fi-FI" dirty="0"/>
              <a:t>?</a:t>
            </a:r>
          </a:p>
          <a:p>
            <a:pPr lvl="1"/>
            <a:r>
              <a:rPr lang="fi-FI" sz="2400" dirty="0"/>
              <a:t>If </a:t>
            </a:r>
            <a:r>
              <a:rPr lang="fi-FI" sz="2400" dirty="0" err="1"/>
              <a:t>author</a:t>
            </a:r>
            <a:r>
              <a:rPr lang="fi-FI" sz="2400" dirty="0"/>
              <a:t>(s) </a:t>
            </a:r>
            <a:r>
              <a:rPr lang="fi-FI" sz="2400" dirty="0" err="1"/>
              <a:t>have</a:t>
            </a:r>
            <a:r>
              <a:rPr lang="fi-FI" sz="2400" dirty="0"/>
              <a:t> </a:t>
            </a:r>
            <a:r>
              <a:rPr lang="fi-FI" sz="2400" dirty="0" err="1"/>
              <a:t>transferred</a:t>
            </a:r>
            <a:r>
              <a:rPr lang="fi-FI" sz="2400" dirty="0"/>
              <a:t> copyright, </a:t>
            </a:r>
            <a:r>
              <a:rPr lang="fi-FI" sz="2400" dirty="0" err="1"/>
              <a:t>derivative</a:t>
            </a:r>
            <a:r>
              <a:rPr lang="fi-FI" sz="2400" dirty="0"/>
              <a:t> </a:t>
            </a:r>
            <a:r>
              <a:rPr lang="fi-FI" sz="2400" dirty="0" err="1"/>
              <a:t>rights</a:t>
            </a:r>
            <a:r>
              <a:rPr lang="fi-FI" sz="2400" dirty="0"/>
              <a:t> </a:t>
            </a:r>
            <a:r>
              <a:rPr lang="fi-FI" sz="2400" dirty="0" err="1"/>
              <a:t>with</a:t>
            </a:r>
            <a:r>
              <a:rPr lang="fi-FI" sz="2400" dirty="0"/>
              <a:t> </a:t>
            </a:r>
            <a:r>
              <a:rPr lang="fi-FI" sz="2400" dirty="0" err="1"/>
              <a:t>the</a:t>
            </a:r>
            <a:r>
              <a:rPr lang="fi-FI" sz="2400" dirty="0"/>
              <a:t> </a:t>
            </a:r>
            <a:r>
              <a:rPr lang="fi-FI" sz="2400" dirty="0" err="1"/>
              <a:t>publisher</a:t>
            </a:r>
            <a:endParaRPr lang="fi-FI" sz="2400" dirty="0"/>
          </a:p>
          <a:p>
            <a:pPr lvl="1"/>
            <a:r>
              <a:rPr lang="fi-FI" dirty="0"/>
              <a:t> </a:t>
            </a:r>
            <a:r>
              <a:rPr lang="fi-FI" sz="2400" dirty="0"/>
              <a:t>If </a:t>
            </a:r>
            <a:r>
              <a:rPr lang="fi-FI" sz="2400" dirty="0" err="1"/>
              <a:t>authors</a:t>
            </a:r>
            <a:r>
              <a:rPr lang="fi-FI" sz="2400" dirty="0"/>
              <a:t> </a:t>
            </a:r>
            <a:r>
              <a:rPr lang="fi-FI" sz="2400" dirty="0" err="1"/>
              <a:t>have</a:t>
            </a:r>
            <a:r>
              <a:rPr lang="fi-FI" sz="2400" dirty="0"/>
              <a:t> </a:t>
            </a:r>
            <a:r>
              <a:rPr lang="fi-FI" sz="2400" dirty="0" err="1"/>
              <a:t>retained</a:t>
            </a:r>
            <a:r>
              <a:rPr lang="fi-FI" sz="2400" dirty="0"/>
              <a:t> copyright, </a:t>
            </a:r>
            <a:r>
              <a:rPr lang="fi-FI" sz="2400" dirty="0" err="1"/>
              <a:t>the</a:t>
            </a:r>
            <a:r>
              <a:rPr lang="fi-FI" sz="2400" dirty="0"/>
              <a:t> </a:t>
            </a:r>
            <a:r>
              <a:rPr lang="fi-FI" sz="2400" dirty="0" err="1"/>
              <a:t>right</a:t>
            </a:r>
            <a:r>
              <a:rPr lang="fi-FI" sz="2400" dirty="0"/>
              <a:t> to </a:t>
            </a:r>
            <a:r>
              <a:rPr lang="fi-FI" sz="2400" dirty="0" err="1"/>
              <a:t>create</a:t>
            </a:r>
            <a:r>
              <a:rPr lang="fi-FI" sz="2400" dirty="0"/>
              <a:t> </a:t>
            </a:r>
            <a:r>
              <a:rPr lang="fi-FI" sz="2400" dirty="0" err="1"/>
              <a:t>derivatives</a:t>
            </a:r>
            <a:r>
              <a:rPr lang="fi-FI" sz="2400" dirty="0"/>
              <a:t> </a:t>
            </a:r>
            <a:r>
              <a:rPr lang="fi-FI" sz="2400" dirty="0" err="1"/>
              <a:t>may</a:t>
            </a:r>
            <a:r>
              <a:rPr lang="fi-FI" sz="2400" dirty="0"/>
              <a:t> </a:t>
            </a:r>
            <a:r>
              <a:rPr lang="fi-FI" sz="2400" dirty="0" err="1"/>
              <a:t>remain</a:t>
            </a:r>
            <a:r>
              <a:rPr lang="fi-FI" sz="2400" dirty="0"/>
              <a:t> </a:t>
            </a:r>
            <a:r>
              <a:rPr lang="fi-FI" sz="2400" dirty="0" err="1"/>
              <a:t>with</a:t>
            </a:r>
            <a:r>
              <a:rPr lang="fi-FI" sz="2400" dirty="0"/>
              <a:t> </a:t>
            </a:r>
            <a:r>
              <a:rPr lang="fi-FI" sz="2400" dirty="0" err="1"/>
              <a:t>them</a:t>
            </a:r>
            <a:r>
              <a:rPr lang="fi-FI" sz="2400" dirty="0"/>
              <a:t>, </a:t>
            </a:r>
            <a:r>
              <a:rPr lang="fi-FI" sz="2400" dirty="0" err="1"/>
              <a:t>but</a:t>
            </a:r>
            <a:r>
              <a:rPr lang="fi-FI" sz="2400" dirty="0"/>
              <a:t> </a:t>
            </a:r>
            <a:r>
              <a:rPr lang="fi-FI" sz="2400" dirty="0" err="1"/>
              <a:t>not</a:t>
            </a:r>
            <a:r>
              <a:rPr lang="fi-FI" sz="2400" dirty="0"/>
              <a:t> </a:t>
            </a:r>
            <a:r>
              <a:rPr lang="fi-FI" sz="2400" dirty="0" err="1"/>
              <a:t>necessarily</a:t>
            </a:r>
            <a:endParaRPr lang="fi-FI" sz="2400" dirty="0"/>
          </a:p>
          <a:p>
            <a:pPr lvl="2"/>
            <a:r>
              <a:rPr lang="fi-FI" sz="2400" dirty="0"/>
              <a:t>Author(s) </a:t>
            </a:r>
            <a:r>
              <a:rPr lang="fi-FI" sz="2400" dirty="0" err="1"/>
              <a:t>may</a:t>
            </a:r>
            <a:r>
              <a:rPr lang="fi-FI" sz="2400" dirty="0"/>
              <a:t> </a:t>
            </a:r>
            <a:r>
              <a:rPr lang="fi-FI" sz="2400" dirty="0" err="1"/>
              <a:t>grant</a:t>
            </a:r>
            <a:r>
              <a:rPr lang="fi-FI" sz="2400" dirty="0"/>
              <a:t> </a:t>
            </a:r>
            <a:r>
              <a:rPr lang="fi-FI" sz="2400" dirty="0" err="1"/>
              <a:t>the</a:t>
            </a:r>
            <a:r>
              <a:rPr lang="fi-FI" sz="2400" dirty="0"/>
              <a:t> </a:t>
            </a:r>
            <a:r>
              <a:rPr lang="fi-FI" sz="2400" dirty="0" err="1"/>
              <a:t>publisher</a:t>
            </a:r>
            <a:r>
              <a:rPr lang="fi-FI" sz="2400" dirty="0"/>
              <a:t> an </a:t>
            </a:r>
            <a:r>
              <a:rPr lang="fi-FI" sz="2400" dirty="0" err="1"/>
              <a:t>exclusive</a:t>
            </a:r>
            <a:r>
              <a:rPr lang="fi-FI" sz="2400" dirty="0"/>
              <a:t> </a:t>
            </a:r>
            <a:r>
              <a:rPr lang="fi-FI" sz="2400" dirty="0" err="1"/>
              <a:t>license</a:t>
            </a:r>
            <a:endParaRPr lang="fi-FI" sz="2400" dirty="0"/>
          </a:p>
          <a:p>
            <a:pPr marL="914400" lvl="2" indent="0">
              <a:buNone/>
            </a:pPr>
            <a:r>
              <a:rPr lang="fi-FI" sz="2400" dirty="0"/>
              <a:t>=&gt;</a:t>
            </a:r>
            <a:r>
              <a:rPr lang="fi-FI" sz="2400" dirty="0" err="1"/>
              <a:t>only</a:t>
            </a:r>
            <a:r>
              <a:rPr lang="fi-FI" sz="2400" dirty="0"/>
              <a:t> </a:t>
            </a:r>
            <a:r>
              <a:rPr lang="fi-FI" sz="2400" dirty="0" err="1"/>
              <a:t>publisher</a:t>
            </a:r>
            <a:r>
              <a:rPr lang="fi-FI" sz="2400" dirty="0"/>
              <a:t> </a:t>
            </a:r>
            <a:r>
              <a:rPr lang="fi-FI" sz="2400" dirty="0" err="1"/>
              <a:t>may</a:t>
            </a:r>
            <a:r>
              <a:rPr lang="fi-FI" sz="2400" dirty="0"/>
              <a:t> </a:t>
            </a:r>
            <a:r>
              <a:rPr lang="fi-FI" sz="2400" dirty="0" err="1"/>
              <a:t>create</a:t>
            </a:r>
            <a:r>
              <a:rPr lang="fi-FI" sz="2400" dirty="0"/>
              <a:t> </a:t>
            </a:r>
            <a:r>
              <a:rPr lang="fi-FI" sz="2400" dirty="0" err="1"/>
              <a:t>derivatives</a:t>
            </a:r>
            <a:endParaRPr lang="fi-FI" sz="2400" dirty="0"/>
          </a:p>
          <a:p>
            <a:pPr marL="457200" lvl="1" indent="0">
              <a:buNone/>
            </a:pPr>
            <a:r>
              <a:rPr lang="en-US" sz="2400" b="1" i="1" dirty="0"/>
              <a:t>For the avoidance of doubt, any type of reuse of the </a:t>
            </a:r>
            <a:r>
              <a:rPr lang="en-US" sz="2400" b="1" i="1" dirty="0" err="1"/>
              <a:t>VoR</a:t>
            </a:r>
            <a:r>
              <a:rPr lang="en-US" sz="2400" b="1" i="1" dirty="0"/>
              <a:t> which is not provided for under the terms of CC BY-ND 4.0 license shall remain subject to the Publisher’s permission</a:t>
            </a:r>
            <a:r>
              <a:rPr lang="en-US" sz="2400" dirty="0"/>
              <a:t>.</a:t>
            </a:r>
            <a:endParaRPr lang="fi-FI" sz="2400" dirty="0"/>
          </a:p>
          <a:p>
            <a:pPr lvl="1"/>
            <a:r>
              <a:rPr lang="fi-FI" sz="2400" dirty="0"/>
              <a:t>In </a:t>
            </a:r>
            <a:r>
              <a:rPr lang="fi-FI" sz="2400" dirty="0" err="1"/>
              <a:t>the</a:t>
            </a:r>
            <a:r>
              <a:rPr lang="fi-FI" sz="2400" dirty="0"/>
              <a:t> case of copyright </a:t>
            </a:r>
            <a:r>
              <a:rPr lang="fi-FI" sz="2400" dirty="0" err="1"/>
              <a:t>transfer</a:t>
            </a:r>
            <a:r>
              <a:rPr lang="fi-FI" sz="2400" dirty="0"/>
              <a:t> and </a:t>
            </a:r>
            <a:r>
              <a:rPr lang="fi-FI" sz="2400" dirty="0" err="1"/>
              <a:t>exclusive</a:t>
            </a:r>
            <a:r>
              <a:rPr lang="fi-FI" sz="2400" dirty="0"/>
              <a:t> </a:t>
            </a:r>
            <a:r>
              <a:rPr lang="fi-FI" sz="2400" dirty="0" err="1"/>
              <a:t>license</a:t>
            </a:r>
            <a:r>
              <a:rPr lang="fi-FI" sz="2400" dirty="0"/>
              <a:t>, some </a:t>
            </a:r>
            <a:r>
              <a:rPr lang="fi-FI" sz="2400" dirty="0" err="1"/>
              <a:t>rights</a:t>
            </a:r>
            <a:r>
              <a:rPr lang="fi-FI" sz="2400" dirty="0"/>
              <a:t> </a:t>
            </a:r>
            <a:r>
              <a:rPr lang="fi-FI" sz="2400" dirty="0" err="1"/>
              <a:t>may</a:t>
            </a:r>
            <a:r>
              <a:rPr lang="fi-FI" sz="2400" dirty="0"/>
              <a:t> </a:t>
            </a:r>
            <a:r>
              <a:rPr lang="fi-FI" sz="2400" dirty="0" err="1"/>
              <a:t>be</a:t>
            </a:r>
            <a:r>
              <a:rPr lang="fi-FI" sz="2400" dirty="0"/>
              <a:t> </a:t>
            </a:r>
            <a:r>
              <a:rPr lang="fi-FI" sz="2400" dirty="0" err="1"/>
              <a:t>given</a:t>
            </a:r>
            <a:r>
              <a:rPr lang="fi-FI" sz="2400" dirty="0"/>
              <a:t> to </a:t>
            </a:r>
            <a:r>
              <a:rPr lang="fi-FI" sz="2400" dirty="0" err="1"/>
              <a:t>the</a:t>
            </a:r>
            <a:r>
              <a:rPr lang="fi-FI" sz="2400" dirty="0"/>
              <a:t> </a:t>
            </a:r>
            <a:r>
              <a:rPr lang="fi-FI" sz="2400" dirty="0" err="1"/>
              <a:t>authors</a:t>
            </a:r>
            <a:r>
              <a:rPr lang="fi-FI" sz="2400" dirty="0"/>
              <a:t> in </a:t>
            </a:r>
            <a:r>
              <a:rPr lang="fi-FI" sz="2400" dirty="0" err="1"/>
              <a:t>the</a:t>
            </a:r>
            <a:r>
              <a:rPr lang="fi-FI" sz="2400" dirty="0"/>
              <a:t> </a:t>
            </a:r>
            <a:r>
              <a:rPr lang="fi-FI" sz="2400" dirty="0" err="1"/>
              <a:t>agreement</a:t>
            </a:r>
            <a:endParaRPr lang="fi-FI" sz="2400" dirty="0"/>
          </a:p>
          <a:p>
            <a:pPr lvl="1"/>
            <a:r>
              <a:rPr lang="fi-FI" sz="2400" dirty="0"/>
              <a:t>If non-</a:t>
            </a:r>
            <a:r>
              <a:rPr lang="fi-FI" sz="2400" dirty="0" err="1"/>
              <a:t>exclusive</a:t>
            </a:r>
            <a:r>
              <a:rPr lang="fi-FI" sz="2400" dirty="0"/>
              <a:t> </a:t>
            </a:r>
            <a:r>
              <a:rPr lang="fi-FI" sz="2400" dirty="0" err="1"/>
              <a:t>license</a:t>
            </a:r>
            <a:r>
              <a:rPr lang="fi-FI" sz="2400" dirty="0"/>
              <a:t>: </a:t>
            </a:r>
            <a:r>
              <a:rPr lang="fi-FI" sz="2400" dirty="0" err="1"/>
              <a:t>both</a:t>
            </a:r>
            <a:r>
              <a:rPr lang="fi-FI" sz="2400" dirty="0"/>
              <a:t> </a:t>
            </a:r>
            <a:r>
              <a:rPr lang="fi-FI" sz="2400" dirty="0" err="1"/>
              <a:t>authors</a:t>
            </a:r>
            <a:r>
              <a:rPr lang="fi-FI" sz="2400" dirty="0"/>
              <a:t> and </a:t>
            </a:r>
            <a:r>
              <a:rPr lang="fi-FI" sz="2400" dirty="0" err="1"/>
              <a:t>publisher</a:t>
            </a:r>
            <a:r>
              <a:rPr lang="fi-FI" sz="2400" dirty="0"/>
              <a:t> </a:t>
            </a:r>
            <a:r>
              <a:rPr lang="fi-FI" sz="2400" dirty="0" err="1"/>
              <a:t>may</a:t>
            </a:r>
            <a:r>
              <a:rPr lang="fi-FI" sz="2400" dirty="0"/>
              <a:t> </a:t>
            </a:r>
            <a:r>
              <a:rPr lang="fi-FI" sz="2400" dirty="0" err="1"/>
              <a:t>excersize</a:t>
            </a:r>
            <a:r>
              <a:rPr lang="fi-FI" sz="2400" dirty="0"/>
              <a:t> </a:t>
            </a:r>
            <a:r>
              <a:rPr lang="fi-FI" sz="2400" dirty="0" err="1"/>
              <a:t>the</a:t>
            </a:r>
            <a:r>
              <a:rPr lang="fi-FI" sz="2400" dirty="0"/>
              <a:t> </a:t>
            </a:r>
            <a:r>
              <a:rPr lang="fi-FI" sz="2400" dirty="0" err="1"/>
              <a:t>rights</a:t>
            </a:r>
            <a:endParaRPr lang="fi-FI" dirty="0"/>
          </a:p>
        </p:txBody>
      </p:sp>
    </p:spTree>
    <p:extLst>
      <p:ext uri="{BB962C8B-B14F-4D97-AF65-F5344CB8AC3E}">
        <p14:creationId xmlns:p14="http://schemas.microsoft.com/office/powerpoint/2010/main" val="98532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err="1"/>
              <a:t>What</a:t>
            </a:r>
            <a:r>
              <a:rPr lang="fi-FI" dirty="0"/>
              <a:t> to </a:t>
            </a:r>
            <a:r>
              <a:rPr lang="fi-FI" dirty="0" err="1"/>
              <a:t>pay</a:t>
            </a:r>
            <a:r>
              <a:rPr lang="fi-FI" dirty="0"/>
              <a:t> </a:t>
            </a:r>
            <a:r>
              <a:rPr lang="fi-FI" dirty="0" err="1"/>
              <a:t>attention</a:t>
            </a:r>
            <a:r>
              <a:rPr lang="fi-FI" dirty="0"/>
              <a:t> to 3/3</a:t>
            </a:r>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838199" y="1337048"/>
            <a:ext cx="11059634" cy="5063751"/>
          </a:xfrm>
        </p:spPr>
        <p:txBody>
          <a:bodyPr>
            <a:normAutofit/>
          </a:bodyPr>
          <a:lstStyle/>
          <a:p>
            <a:r>
              <a:rPr lang="fi-FI" dirty="0"/>
              <a:t>NC-</a:t>
            </a:r>
            <a:r>
              <a:rPr lang="fi-FI" dirty="0" err="1"/>
              <a:t>license</a:t>
            </a:r>
            <a:r>
              <a:rPr lang="fi-FI" dirty="0"/>
              <a:t> </a:t>
            </a:r>
            <a:r>
              <a:rPr lang="fi-FI" dirty="0" err="1"/>
              <a:t>choice</a:t>
            </a:r>
            <a:r>
              <a:rPr lang="fi-FI" dirty="0"/>
              <a:t>: </a:t>
            </a:r>
            <a:r>
              <a:rPr lang="fi-FI" dirty="0" err="1"/>
              <a:t>what</a:t>
            </a:r>
            <a:r>
              <a:rPr lang="fi-FI" dirty="0"/>
              <a:t> </a:t>
            </a:r>
            <a:r>
              <a:rPr lang="fi-FI" dirty="0" err="1"/>
              <a:t>associated</a:t>
            </a:r>
            <a:r>
              <a:rPr lang="fi-FI" dirty="0"/>
              <a:t> </a:t>
            </a:r>
            <a:r>
              <a:rPr lang="fi-FI" dirty="0" err="1"/>
              <a:t>rights</a:t>
            </a:r>
            <a:r>
              <a:rPr lang="fi-FI" dirty="0"/>
              <a:t> </a:t>
            </a:r>
            <a:r>
              <a:rPr lang="fi-FI" dirty="0" err="1"/>
              <a:t>does</a:t>
            </a:r>
            <a:r>
              <a:rPr lang="fi-FI" dirty="0"/>
              <a:t> </a:t>
            </a:r>
            <a:r>
              <a:rPr lang="fi-FI" dirty="0" err="1"/>
              <a:t>author</a:t>
            </a:r>
            <a:r>
              <a:rPr lang="fi-FI" dirty="0"/>
              <a:t> </a:t>
            </a:r>
            <a:r>
              <a:rPr lang="fi-FI" dirty="0" err="1"/>
              <a:t>then</a:t>
            </a:r>
            <a:r>
              <a:rPr lang="fi-FI" dirty="0"/>
              <a:t> </a:t>
            </a:r>
            <a:r>
              <a:rPr lang="fi-FI" dirty="0" err="1"/>
              <a:t>hold</a:t>
            </a:r>
            <a:r>
              <a:rPr lang="fi-FI" dirty="0"/>
              <a:t>?</a:t>
            </a:r>
          </a:p>
          <a:p>
            <a:pPr lvl="1"/>
            <a:r>
              <a:rPr lang="fi-FI" sz="2400" dirty="0"/>
              <a:t>If </a:t>
            </a:r>
            <a:r>
              <a:rPr lang="fi-FI" sz="2400" dirty="0" err="1"/>
              <a:t>author</a:t>
            </a:r>
            <a:r>
              <a:rPr lang="fi-FI" sz="2400" dirty="0"/>
              <a:t>(s) </a:t>
            </a:r>
            <a:r>
              <a:rPr lang="fi-FI" sz="2400" dirty="0" err="1"/>
              <a:t>have</a:t>
            </a:r>
            <a:r>
              <a:rPr lang="fi-FI" sz="2400" dirty="0"/>
              <a:t> </a:t>
            </a:r>
            <a:r>
              <a:rPr lang="fi-FI" sz="2400" dirty="0" err="1"/>
              <a:t>transferred</a:t>
            </a:r>
            <a:r>
              <a:rPr lang="fi-FI" sz="2400" dirty="0"/>
              <a:t> </a:t>
            </a:r>
            <a:r>
              <a:rPr lang="fi-FI" sz="2400" dirty="0" err="1"/>
              <a:t>copyrigth</a:t>
            </a:r>
            <a:r>
              <a:rPr lang="fi-FI" sz="2400" dirty="0"/>
              <a:t>, </a:t>
            </a:r>
            <a:r>
              <a:rPr lang="fi-FI" sz="2400" dirty="0" err="1"/>
              <a:t>commercial</a:t>
            </a:r>
            <a:r>
              <a:rPr lang="fi-FI" sz="2400" dirty="0"/>
              <a:t> </a:t>
            </a:r>
            <a:r>
              <a:rPr lang="fi-FI" sz="2400" dirty="0" err="1"/>
              <a:t>rights</a:t>
            </a:r>
            <a:r>
              <a:rPr lang="fi-FI" sz="2400" dirty="0"/>
              <a:t> </a:t>
            </a:r>
            <a:r>
              <a:rPr lang="fi-FI" sz="2400" dirty="0" err="1"/>
              <a:t>with</a:t>
            </a:r>
            <a:r>
              <a:rPr lang="fi-FI" sz="2400" dirty="0"/>
              <a:t> </a:t>
            </a:r>
            <a:r>
              <a:rPr lang="fi-FI" sz="2400" dirty="0" err="1"/>
              <a:t>the</a:t>
            </a:r>
            <a:r>
              <a:rPr lang="fi-FI" sz="2400" dirty="0"/>
              <a:t> </a:t>
            </a:r>
            <a:r>
              <a:rPr lang="fi-FI" sz="2400" dirty="0" err="1"/>
              <a:t>publisher</a:t>
            </a:r>
            <a:endParaRPr lang="fi-FI" sz="2400" dirty="0"/>
          </a:p>
          <a:p>
            <a:pPr lvl="1"/>
            <a:r>
              <a:rPr lang="fi-FI" dirty="0"/>
              <a:t> </a:t>
            </a:r>
            <a:r>
              <a:rPr lang="fi-FI" sz="2400" dirty="0"/>
              <a:t>If </a:t>
            </a:r>
            <a:r>
              <a:rPr lang="fi-FI" sz="2400" dirty="0" err="1"/>
              <a:t>authors</a:t>
            </a:r>
            <a:r>
              <a:rPr lang="fi-FI" sz="2400" dirty="0"/>
              <a:t> </a:t>
            </a:r>
            <a:r>
              <a:rPr lang="fi-FI" sz="2400" dirty="0" err="1"/>
              <a:t>have</a:t>
            </a:r>
            <a:r>
              <a:rPr lang="fi-FI" sz="2400" dirty="0"/>
              <a:t> </a:t>
            </a:r>
            <a:r>
              <a:rPr lang="fi-FI" sz="2400" dirty="0" err="1"/>
              <a:t>retained</a:t>
            </a:r>
            <a:r>
              <a:rPr lang="fi-FI" sz="2400" dirty="0"/>
              <a:t> copyright, </a:t>
            </a:r>
            <a:r>
              <a:rPr lang="fi-FI" sz="2400" dirty="0" err="1"/>
              <a:t>the</a:t>
            </a:r>
            <a:r>
              <a:rPr lang="fi-FI" sz="2400" dirty="0"/>
              <a:t> </a:t>
            </a:r>
            <a:r>
              <a:rPr lang="fi-FI" sz="2400" dirty="0" err="1"/>
              <a:t>commercial</a:t>
            </a:r>
            <a:r>
              <a:rPr lang="fi-FI" sz="2400" dirty="0"/>
              <a:t> </a:t>
            </a:r>
            <a:r>
              <a:rPr lang="fi-FI" sz="2400" dirty="0" err="1"/>
              <a:t>rights</a:t>
            </a:r>
            <a:r>
              <a:rPr lang="fi-FI" sz="2400" dirty="0"/>
              <a:t>  </a:t>
            </a:r>
            <a:r>
              <a:rPr lang="fi-FI" sz="2400" dirty="0" err="1"/>
              <a:t>may</a:t>
            </a:r>
            <a:r>
              <a:rPr lang="fi-FI" sz="2400" dirty="0"/>
              <a:t> </a:t>
            </a:r>
            <a:r>
              <a:rPr lang="fi-FI" sz="2400" dirty="0" err="1"/>
              <a:t>remain</a:t>
            </a:r>
            <a:r>
              <a:rPr lang="fi-FI" sz="2400" dirty="0"/>
              <a:t> </a:t>
            </a:r>
            <a:r>
              <a:rPr lang="fi-FI" sz="2400" dirty="0" err="1"/>
              <a:t>with</a:t>
            </a:r>
            <a:r>
              <a:rPr lang="fi-FI" sz="2400" dirty="0"/>
              <a:t> </a:t>
            </a:r>
            <a:r>
              <a:rPr lang="fi-FI" sz="2400" dirty="0" err="1"/>
              <a:t>them</a:t>
            </a:r>
            <a:r>
              <a:rPr lang="fi-FI" sz="2400" dirty="0"/>
              <a:t>, </a:t>
            </a:r>
            <a:r>
              <a:rPr lang="fi-FI" sz="2400" dirty="0" err="1"/>
              <a:t>but</a:t>
            </a:r>
            <a:r>
              <a:rPr lang="fi-FI" sz="2400" dirty="0"/>
              <a:t> </a:t>
            </a:r>
            <a:r>
              <a:rPr lang="fi-FI" sz="2400" dirty="0" err="1"/>
              <a:t>not</a:t>
            </a:r>
            <a:r>
              <a:rPr lang="fi-FI" sz="2400" dirty="0"/>
              <a:t> </a:t>
            </a:r>
            <a:r>
              <a:rPr lang="fi-FI" sz="2400" dirty="0" err="1"/>
              <a:t>necessarily</a:t>
            </a:r>
            <a:endParaRPr lang="fi-FI" sz="2400" dirty="0"/>
          </a:p>
          <a:p>
            <a:pPr lvl="2"/>
            <a:r>
              <a:rPr lang="fi-FI" sz="2400" dirty="0"/>
              <a:t>Author(s) </a:t>
            </a:r>
            <a:r>
              <a:rPr lang="fi-FI" sz="2400" dirty="0" err="1"/>
              <a:t>may</a:t>
            </a:r>
            <a:r>
              <a:rPr lang="fi-FI" sz="2400" dirty="0"/>
              <a:t> </a:t>
            </a:r>
            <a:r>
              <a:rPr lang="fi-FI" sz="2400" dirty="0" err="1"/>
              <a:t>grant</a:t>
            </a:r>
            <a:r>
              <a:rPr lang="fi-FI" sz="2400" dirty="0"/>
              <a:t> </a:t>
            </a:r>
            <a:r>
              <a:rPr lang="fi-FI" sz="2400" dirty="0" err="1"/>
              <a:t>the</a:t>
            </a:r>
            <a:r>
              <a:rPr lang="fi-FI" sz="2400" dirty="0"/>
              <a:t> </a:t>
            </a:r>
            <a:r>
              <a:rPr lang="fi-FI" sz="2400" dirty="0" err="1"/>
              <a:t>publisher</a:t>
            </a:r>
            <a:r>
              <a:rPr lang="fi-FI" sz="2400" dirty="0"/>
              <a:t> an </a:t>
            </a:r>
            <a:r>
              <a:rPr lang="fi-FI" sz="2400" dirty="0" err="1"/>
              <a:t>exclusive</a:t>
            </a:r>
            <a:r>
              <a:rPr lang="fi-FI" sz="2400" dirty="0"/>
              <a:t> </a:t>
            </a:r>
            <a:r>
              <a:rPr lang="fi-FI" sz="2400" dirty="0" err="1"/>
              <a:t>right</a:t>
            </a:r>
            <a:endParaRPr lang="fi-FI" sz="2400" dirty="0"/>
          </a:p>
          <a:p>
            <a:pPr marL="914400" lvl="2" indent="0">
              <a:buNone/>
            </a:pPr>
            <a:r>
              <a:rPr lang="fi-FI" sz="2400" dirty="0"/>
              <a:t>=&gt;</a:t>
            </a:r>
            <a:r>
              <a:rPr lang="fi-FI" sz="2400" dirty="0" err="1"/>
              <a:t>only</a:t>
            </a:r>
            <a:r>
              <a:rPr lang="fi-FI" sz="2400" dirty="0"/>
              <a:t> </a:t>
            </a:r>
            <a:r>
              <a:rPr lang="fi-FI" sz="2400" dirty="0" err="1"/>
              <a:t>publisher</a:t>
            </a:r>
            <a:r>
              <a:rPr lang="fi-FI" sz="2400" dirty="0"/>
              <a:t> </a:t>
            </a:r>
            <a:r>
              <a:rPr lang="fi-FI" sz="2400" dirty="0" err="1"/>
              <a:t>may</a:t>
            </a:r>
            <a:r>
              <a:rPr lang="fi-FI" sz="2400" dirty="0"/>
              <a:t> </a:t>
            </a:r>
            <a:r>
              <a:rPr lang="fi-FI" sz="2400" dirty="0" err="1"/>
              <a:t>use</a:t>
            </a:r>
            <a:r>
              <a:rPr lang="fi-FI" sz="2400" dirty="0"/>
              <a:t> </a:t>
            </a:r>
            <a:r>
              <a:rPr lang="fi-FI" sz="2400" dirty="0" err="1"/>
              <a:t>commercial</a:t>
            </a:r>
            <a:r>
              <a:rPr lang="fi-FI" sz="2400" dirty="0"/>
              <a:t> </a:t>
            </a:r>
            <a:r>
              <a:rPr lang="fi-FI" sz="2400" dirty="0" err="1"/>
              <a:t>rights</a:t>
            </a:r>
            <a:endParaRPr lang="fi-FI" sz="2400" dirty="0"/>
          </a:p>
          <a:p>
            <a:pPr lvl="1"/>
            <a:r>
              <a:rPr lang="fi-FI" sz="2400" dirty="0"/>
              <a:t>In </a:t>
            </a:r>
            <a:r>
              <a:rPr lang="fi-FI" sz="2400" dirty="0" err="1"/>
              <a:t>the</a:t>
            </a:r>
            <a:r>
              <a:rPr lang="fi-FI" sz="2400" dirty="0"/>
              <a:t> case of copyright </a:t>
            </a:r>
            <a:r>
              <a:rPr lang="fi-FI" sz="2400" dirty="0" err="1"/>
              <a:t>transfer</a:t>
            </a:r>
            <a:r>
              <a:rPr lang="fi-FI" sz="2400" dirty="0"/>
              <a:t> and </a:t>
            </a:r>
            <a:r>
              <a:rPr lang="fi-FI" sz="2400" dirty="0" err="1"/>
              <a:t>exclusive</a:t>
            </a:r>
            <a:r>
              <a:rPr lang="fi-FI" sz="2400" dirty="0"/>
              <a:t> </a:t>
            </a:r>
            <a:r>
              <a:rPr lang="fi-FI" sz="2400" dirty="0" err="1"/>
              <a:t>license</a:t>
            </a:r>
            <a:r>
              <a:rPr lang="fi-FI" sz="2400" dirty="0"/>
              <a:t>, </a:t>
            </a:r>
            <a:r>
              <a:rPr lang="fi-FI" sz="2400" dirty="0" err="1"/>
              <a:t>often</a:t>
            </a:r>
            <a:r>
              <a:rPr lang="fi-FI" sz="2400" dirty="0"/>
              <a:t> no </a:t>
            </a:r>
            <a:r>
              <a:rPr lang="fi-FI" sz="2400" dirty="0" err="1"/>
              <a:t>commercial</a:t>
            </a:r>
            <a:r>
              <a:rPr lang="fi-FI" sz="2400" dirty="0"/>
              <a:t> </a:t>
            </a:r>
            <a:r>
              <a:rPr lang="fi-FI" sz="2400" dirty="0" err="1"/>
              <a:t>rights</a:t>
            </a:r>
            <a:r>
              <a:rPr lang="fi-FI" sz="2400" dirty="0"/>
              <a:t> for </a:t>
            </a:r>
            <a:r>
              <a:rPr lang="fi-FI" sz="2400" dirty="0" err="1"/>
              <a:t>authors</a:t>
            </a:r>
            <a:r>
              <a:rPr lang="fi-FI" sz="2400" dirty="0"/>
              <a:t>, </a:t>
            </a:r>
            <a:r>
              <a:rPr lang="fi-FI" sz="2400" dirty="0" err="1"/>
              <a:t>need</a:t>
            </a:r>
            <a:r>
              <a:rPr lang="fi-FI" sz="2400" dirty="0"/>
              <a:t> to </a:t>
            </a:r>
            <a:r>
              <a:rPr lang="fi-FI" sz="2400" dirty="0" err="1"/>
              <a:t>request</a:t>
            </a:r>
            <a:r>
              <a:rPr lang="fi-FI" sz="2400" dirty="0"/>
              <a:t> </a:t>
            </a:r>
            <a:r>
              <a:rPr lang="fi-FI" sz="2400" dirty="0" err="1"/>
              <a:t>permission</a:t>
            </a:r>
            <a:r>
              <a:rPr lang="fi-FI" sz="2400" dirty="0"/>
              <a:t> for </a:t>
            </a:r>
            <a:r>
              <a:rPr lang="fi-FI" sz="2400" dirty="0" err="1"/>
              <a:t>everything</a:t>
            </a:r>
            <a:endParaRPr lang="fi-FI" sz="2400" dirty="0"/>
          </a:p>
          <a:p>
            <a:pPr marL="457200" lvl="1" indent="0">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The Copyright Owner must submit a written request for any use other than those specified in CC BY-NC 4.0, including, but not limited to, reproduction in commercial publications</a:t>
            </a:r>
            <a:endParaRPr lang="fi-FI" sz="2400" b="1" i="1" dirty="0">
              <a:highlight>
                <a:srgbClr val="FFFF00"/>
              </a:highlight>
            </a:endParaRPr>
          </a:p>
          <a:p>
            <a:pPr marL="685800" marR="0" lvl="1" indent="-228600" algn="l" defTabSz="914400" rtl="0" eaLnBrk="1" fontAlgn="auto" latinLnBrk="0" hangingPunct="1">
              <a:lnSpc>
                <a:spcPct val="90000"/>
              </a:lnSpc>
              <a:spcBef>
                <a:spcPts val="500"/>
              </a:spcBef>
              <a:spcAft>
                <a:spcPts val="0"/>
              </a:spcAft>
              <a:buClr>
                <a:srgbClr val="002855"/>
              </a:buClr>
              <a:buSzTx/>
              <a:buFont typeface="Wingdings" panose="05000000000000000000" pitchFamily="2" charset="2"/>
              <a:buChar char="§"/>
              <a:tabLst/>
              <a:defRPr/>
            </a:pPr>
            <a:r>
              <a:rPr kumimoji="0" lang="fi-FI" sz="2400" b="0" i="0" u="none" strike="noStrike" kern="1200" cap="none" spc="0" normalizeH="0" baseline="0" noProof="0" dirty="0">
                <a:ln>
                  <a:noFill/>
                </a:ln>
                <a:solidFill>
                  <a:prstClr val="black"/>
                </a:solidFill>
                <a:effectLst/>
                <a:uLnTx/>
                <a:uFillTx/>
                <a:latin typeface="Segoe UI"/>
                <a:ea typeface="+mn-ea"/>
                <a:cs typeface="Segoe UI"/>
              </a:rPr>
              <a:t>If non-</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exclusive</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license</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both</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authors</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and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publisher</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may</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excersize</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the</a:t>
            </a:r>
            <a:r>
              <a:rPr kumimoji="0" lang="fi-FI" sz="2400" b="0" i="0" u="none" strike="noStrike" kern="1200" cap="none" spc="0" normalizeH="0" baseline="0" noProof="0" dirty="0">
                <a:ln>
                  <a:noFill/>
                </a:ln>
                <a:solidFill>
                  <a:prstClr val="black"/>
                </a:solidFill>
                <a:effectLst/>
                <a:uLnTx/>
                <a:uFillTx/>
                <a:latin typeface="Segoe UI"/>
                <a:ea typeface="+mn-ea"/>
                <a:cs typeface="Segoe UI"/>
              </a:rPr>
              <a:t> </a:t>
            </a:r>
            <a:r>
              <a:rPr kumimoji="0" lang="fi-FI" sz="2400" b="0" i="0" u="none" strike="noStrike" kern="1200" cap="none" spc="0" normalizeH="0" baseline="0" noProof="0" dirty="0" err="1">
                <a:ln>
                  <a:noFill/>
                </a:ln>
                <a:solidFill>
                  <a:prstClr val="black"/>
                </a:solidFill>
                <a:effectLst/>
                <a:uLnTx/>
                <a:uFillTx/>
                <a:latin typeface="Segoe UI"/>
                <a:ea typeface="+mn-ea"/>
                <a:cs typeface="Segoe UI"/>
              </a:rPr>
              <a:t>rights</a:t>
            </a:r>
            <a:endParaRPr kumimoji="0" lang="fi-FI" sz="2800" b="0" i="0" u="none" strike="noStrike" kern="1200" cap="none" spc="0" normalizeH="0" baseline="0" noProof="0" dirty="0">
              <a:ln>
                <a:noFill/>
              </a:ln>
              <a:solidFill>
                <a:prstClr val="black"/>
              </a:solidFill>
              <a:effectLst/>
              <a:uLnTx/>
              <a:uFillTx/>
              <a:latin typeface="Segoe UI"/>
              <a:ea typeface="+mn-ea"/>
              <a:cs typeface="Segoe UI"/>
            </a:endParaRPr>
          </a:p>
          <a:p>
            <a:pPr marL="457200" lvl="1" indent="0">
              <a:buNone/>
            </a:pPr>
            <a:endParaRPr lang="fi-FI" dirty="0">
              <a:highlight>
                <a:srgbClr val="FFFF00"/>
              </a:highlight>
            </a:endParaRPr>
          </a:p>
        </p:txBody>
      </p:sp>
    </p:spTree>
    <p:extLst>
      <p:ext uri="{BB962C8B-B14F-4D97-AF65-F5344CB8AC3E}">
        <p14:creationId xmlns:p14="http://schemas.microsoft.com/office/powerpoint/2010/main" val="2050626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Background</a:t>
            </a:r>
            <a:r>
              <a:rPr lang="fi-FI" dirty="0"/>
              <a:t> and </a:t>
            </a:r>
            <a:r>
              <a:rPr lang="fi-FI" dirty="0" err="1"/>
              <a:t>Goals</a:t>
            </a:r>
            <a:r>
              <a:rPr lang="fi-FI" dirty="0"/>
              <a:t> </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a:bodyPr>
          <a:lstStyle/>
          <a:p>
            <a:r>
              <a:rPr lang="fi-FI" dirty="0" err="1"/>
              <a:t>Our</a:t>
            </a:r>
            <a:r>
              <a:rPr lang="fi-FI" dirty="0"/>
              <a:t> </a:t>
            </a:r>
            <a:r>
              <a:rPr lang="fi-FI" dirty="0" err="1"/>
              <a:t>national</a:t>
            </a:r>
            <a:r>
              <a:rPr lang="fi-FI" dirty="0"/>
              <a:t> </a:t>
            </a:r>
            <a:r>
              <a:rPr lang="fi-FI" dirty="0" err="1"/>
              <a:t>policies</a:t>
            </a:r>
            <a:r>
              <a:rPr lang="fi-FI" dirty="0"/>
              <a:t> and </a:t>
            </a:r>
            <a:r>
              <a:rPr lang="fi-FI" dirty="0" err="1"/>
              <a:t>funder</a:t>
            </a:r>
            <a:r>
              <a:rPr lang="fi-FI" dirty="0"/>
              <a:t> </a:t>
            </a:r>
            <a:r>
              <a:rPr lang="fi-FI" dirty="0" err="1"/>
              <a:t>mandates</a:t>
            </a:r>
            <a:r>
              <a:rPr lang="fi-FI" dirty="0"/>
              <a:t> </a:t>
            </a:r>
            <a:r>
              <a:rPr lang="fi-FI" dirty="0" err="1"/>
              <a:t>generally</a:t>
            </a:r>
            <a:r>
              <a:rPr lang="fi-FI" dirty="0"/>
              <a:t> </a:t>
            </a:r>
            <a:r>
              <a:rPr lang="fi-FI" dirty="0" err="1"/>
              <a:t>require</a:t>
            </a:r>
            <a:r>
              <a:rPr lang="fi-FI" dirty="0"/>
              <a:t> </a:t>
            </a:r>
            <a:r>
              <a:rPr lang="fi-FI" dirty="0" err="1"/>
              <a:t>corresponding</a:t>
            </a:r>
            <a:r>
              <a:rPr lang="fi-FI" dirty="0"/>
              <a:t> </a:t>
            </a:r>
            <a:r>
              <a:rPr lang="fi-FI" dirty="0" err="1"/>
              <a:t>authors</a:t>
            </a:r>
            <a:r>
              <a:rPr lang="fi-FI" dirty="0"/>
              <a:t> to </a:t>
            </a:r>
            <a:r>
              <a:rPr lang="fi-FI" dirty="0" err="1"/>
              <a:t>publish</a:t>
            </a:r>
            <a:r>
              <a:rPr lang="fi-FI" dirty="0"/>
              <a:t> open access </a:t>
            </a:r>
            <a:r>
              <a:rPr lang="fi-FI" dirty="0" err="1"/>
              <a:t>with</a:t>
            </a:r>
            <a:r>
              <a:rPr lang="fi-FI" dirty="0"/>
              <a:t> CC BY </a:t>
            </a:r>
            <a:r>
              <a:rPr lang="fi-FI" dirty="0" err="1"/>
              <a:t>license</a:t>
            </a:r>
            <a:r>
              <a:rPr lang="fi-FI" dirty="0"/>
              <a:t> (</a:t>
            </a:r>
            <a:r>
              <a:rPr lang="fi-FI" dirty="0" err="1"/>
              <a:t>with</a:t>
            </a:r>
            <a:r>
              <a:rPr lang="fi-FI" dirty="0"/>
              <a:t> </a:t>
            </a:r>
            <a:r>
              <a:rPr lang="fi-FI" dirty="0" err="1"/>
              <a:t>occational</a:t>
            </a:r>
            <a:r>
              <a:rPr lang="fi-FI" dirty="0"/>
              <a:t> </a:t>
            </a:r>
            <a:r>
              <a:rPr lang="fi-FI" dirty="0" err="1"/>
              <a:t>license</a:t>
            </a:r>
            <a:r>
              <a:rPr lang="fi-FI" dirty="0"/>
              <a:t> </a:t>
            </a:r>
            <a:r>
              <a:rPr lang="fi-FI" dirty="0" err="1"/>
              <a:t>exceptions</a:t>
            </a:r>
            <a:r>
              <a:rPr lang="fi-FI" dirty="0"/>
              <a:t> </a:t>
            </a:r>
            <a:r>
              <a:rPr lang="fi-FI" dirty="0" err="1"/>
              <a:t>granted</a:t>
            </a:r>
            <a:r>
              <a:rPr lang="fi-FI" dirty="0"/>
              <a:t>)</a:t>
            </a:r>
          </a:p>
          <a:p>
            <a:r>
              <a:rPr lang="fi-FI" dirty="0" err="1"/>
              <a:t>Primary</a:t>
            </a:r>
            <a:r>
              <a:rPr lang="fi-FI" dirty="0"/>
              <a:t> </a:t>
            </a:r>
            <a:r>
              <a:rPr lang="fi-FI" dirty="0" err="1"/>
              <a:t>goal</a:t>
            </a:r>
            <a:r>
              <a:rPr lang="fi-FI" dirty="0"/>
              <a:t> of workshop: </a:t>
            </a:r>
          </a:p>
          <a:p>
            <a:pPr lvl="1"/>
            <a:r>
              <a:rPr lang="fi-FI" dirty="0" err="1"/>
              <a:t>Increased</a:t>
            </a:r>
            <a:r>
              <a:rPr lang="fi-FI" dirty="0"/>
              <a:t> </a:t>
            </a:r>
            <a:r>
              <a:rPr lang="fi-FI" dirty="0" err="1"/>
              <a:t>ability</a:t>
            </a:r>
            <a:r>
              <a:rPr lang="fi-FI" dirty="0"/>
              <a:t> to </a:t>
            </a:r>
            <a:r>
              <a:rPr lang="fi-FI" dirty="0" err="1"/>
              <a:t>field</a:t>
            </a:r>
            <a:r>
              <a:rPr lang="fi-FI" dirty="0"/>
              <a:t> </a:t>
            </a:r>
            <a:r>
              <a:rPr lang="fi-FI" dirty="0" err="1"/>
              <a:t>questions</a:t>
            </a:r>
            <a:r>
              <a:rPr lang="fi-FI" dirty="0"/>
              <a:t> </a:t>
            </a:r>
            <a:r>
              <a:rPr lang="fi-FI" dirty="0" err="1"/>
              <a:t>from</a:t>
            </a:r>
            <a:r>
              <a:rPr lang="fi-FI" dirty="0"/>
              <a:t> </a:t>
            </a:r>
            <a:r>
              <a:rPr lang="fi-FI" dirty="0" err="1"/>
              <a:t>authors</a:t>
            </a:r>
            <a:r>
              <a:rPr lang="fi-FI" dirty="0"/>
              <a:t> of </a:t>
            </a:r>
            <a:r>
              <a:rPr lang="fi-FI" dirty="0" err="1"/>
              <a:t>scientific</a:t>
            </a:r>
            <a:r>
              <a:rPr lang="fi-FI" dirty="0"/>
              <a:t> </a:t>
            </a:r>
            <a:r>
              <a:rPr lang="fi-FI" dirty="0" err="1"/>
              <a:t>articles</a:t>
            </a:r>
            <a:r>
              <a:rPr lang="fi-FI" dirty="0"/>
              <a:t> </a:t>
            </a:r>
            <a:r>
              <a:rPr lang="fi-FI" dirty="0" err="1"/>
              <a:t>regarding</a:t>
            </a:r>
            <a:r>
              <a:rPr lang="fi-FI" dirty="0"/>
              <a:t> </a:t>
            </a:r>
            <a:r>
              <a:rPr lang="fi-FI" dirty="0" err="1"/>
              <a:t>their</a:t>
            </a:r>
            <a:r>
              <a:rPr lang="fi-FI" dirty="0"/>
              <a:t> CC-</a:t>
            </a:r>
            <a:r>
              <a:rPr lang="fi-FI" dirty="0" err="1"/>
              <a:t>license</a:t>
            </a:r>
            <a:r>
              <a:rPr lang="fi-FI" dirty="0"/>
              <a:t> </a:t>
            </a:r>
            <a:r>
              <a:rPr lang="fi-FI" dirty="0" err="1"/>
              <a:t>choices</a:t>
            </a:r>
            <a:endParaRPr lang="fi-FI" dirty="0"/>
          </a:p>
          <a:p>
            <a:r>
              <a:rPr lang="fi-FI" dirty="0" err="1"/>
              <a:t>Secondary</a:t>
            </a:r>
            <a:r>
              <a:rPr lang="fi-FI" dirty="0"/>
              <a:t> </a:t>
            </a:r>
            <a:r>
              <a:rPr lang="fi-FI" dirty="0" err="1"/>
              <a:t>goals</a:t>
            </a:r>
            <a:r>
              <a:rPr lang="fi-FI" dirty="0"/>
              <a:t>: </a:t>
            </a:r>
          </a:p>
          <a:p>
            <a:pPr lvl="1"/>
            <a:r>
              <a:rPr lang="fi-FI" dirty="0" err="1"/>
              <a:t>Increased</a:t>
            </a:r>
            <a:r>
              <a:rPr lang="fi-FI" dirty="0"/>
              <a:t> </a:t>
            </a:r>
            <a:r>
              <a:rPr lang="fi-FI" dirty="0" err="1"/>
              <a:t>ability</a:t>
            </a:r>
            <a:r>
              <a:rPr lang="fi-FI" dirty="0"/>
              <a:t> to </a:t>
            </a:r>
            <a:r>
              <a:rPr lang="fi-FI" dirty="0" err="1"/>
              <a:t>advise</a:t>
            </a:r>
            <a:r>
              <a:rPr lang="fi-FI" dirty="0"/>
              <a:t> </a:t>
            </a:r>
            <a:r>
              <a:rPr lang="fi-FI" dirty="0" err="1"/>
              <a:t>staff</a:t>
            </a:r>
            <a:r>
              <a:rPr lang="fi-FI" dirty="0"/>
              <a:t> and </a:t>
            </a:r>
            <a:r>
              <a:rPr lang="fi-FI" dirty="0" err="1"/>
              <a:t>students</a:t>
            </a:r>
            <a:r>
              <a:rPr lang="fi-FI" dirty="0"/>
              <a:t> </a:t>
            </a:r>
            <a:r>
              <a:rPr lang="fi-FI" dirty="0" err="1"/>
              <a:t>about</a:t>
            </a:r>
            <a:r>
              <a:rPr lang="fi-FI" dirty="0"/>
              <a:t> CC-</a:t>
            </a:r>
            <a:r>
              <a:rPr lang="fi-FI" dirty="0" err="1"/>
              <a:t>licenses</a:t>
            </a:r>
            <a:r>
              <a:rPr lang="fi-FI" dirty="0"/>
              <a:t> (</a:t>
            </a:r>
            <a:r>
              <a:rPr lang="fi-FI" dirty="0" err="1"/>
              <a:t>both</a:t>
            </a:r>
            <a:r>
              <a:rPr lang="fi-FI" dirty="0"/>
              <a:t> as </a:t>
            </a:r>
            <a:r>
              <a:rPr lang="fi-FI" dirty="0" err="1"/>
              <a:t>creators</a:t>
            </a:r>
            <a:r>
              <a:rPr lang="fi-FI" dirty="0"/>
              <a:t> and </a:t>
            </a:r>
            <a:r>
              <a:rPr lang="fi-FI" dirty="0" err="1"/>
              <a:t>users</a:t>
            </a:r>
            <a:r>
              <a:rPr lang="fi-FI" dirty="0"/>
              <a:t> of </a:t>
            </a:r>
            <a:r>
              <a:rPr lang="fi-FI" dirty="0" err="1"/>
              <a:t>content</a:t>
            </a:r>
            <a:r>
              <a:rPr lang="fi-FI" dirty="0"/>
              <a:t>)</a:t>
            </a:r>
          </a:p>
          <a:p>
            <a:pPr lvl="1"/>
            <a:r>
              <a:rPr lang="fi-FI" dirty="0"/>
              <a:t>Exchange of </a:t>
            </a:r>
            <a:r>
              <a:rPr lang="fi-FI" dirty="0" err="1"/>
              <a:t>experiences</a:t>
            </a:r>
            <a:r>
              <a:rPr lang="fi-FI" dirty="0"/>
              <a:t> and </a:t>
            </a:r>
            <a:r>
              <a:rPr lang="fi-FI" dirty="0" err="1"/>
              <a:t>best</a:t>
            </a:r>
            <a:r>
              <a:rPr lang="fi-FI" dirty="0"/>
              <a:t> </a:t>
            </a:r>
            <a:r>
              <a:rPr lang="fi-FI" dirty="0" err="1"/>
              <a:t>practises</a:t>
            </a:r>
            <a:r>
              <a:rPr lang="fi-FI" dirty="0"/>
              <a:t> </a:t>
            </a:r>
            <a:r>
              <a:rPr lang="fi-FI" dirty="0" err="1"/>
              <a:t>among</a:t>
            </a:r>
            <a:r>
              <a:rPr lang="fi-FI" dirty="0"/>
              <a:t> </a:t>
            </a:r>
            <a:r>
              <a:rPr lang="fi-FI" dirty="0" err="1"/>
              <a:t>the</a:t>
            </a:r>
            <a:r>
              <a:rPr lang="fi-FI" dirty="0"/>
              <a:t> </a:t>
            </a:r>
            <a:r>
              <a:rPr lang="fi-FI" dirty="0" err="1"/>
              <a:t>group</a:t>
            </a:r>
            <a:endParaRPr lang="fi-FI" dirty="0"/>
          </a:p>
          <a:p>
            <a:endParaRPr lang="fi-FI" dirty="0"/>
          </a:p>
        </p:txBody>
      </p:sp>
    </p:spTree>
    <p:extLst>
      <p:ext uri="{BB962C8B-B14F-4D97-AF65-F5344CB8AC3E}">
        <p14:creationId xmlns:p14="http://schemas.microsoft.com/office/powerpoint/2010/main" val="956811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a:t>Workshop: </a:t>
            </a:r>
            <a:r>
              <a:rPr lang="fi-FI" dirty="0" err="1"/>
              <a:t>tasks</a:t>
            </a:r>
            <a:endParaRPr lang="fi-FI" dirty="0"/>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p:txBody>
          <a:bodyPr>
            <a:normAutofit lnSpcReduction="10000"/>
          </a:bodyPr>
          <a:lstStyle/>
          <a:p>
            <a:r>
              <a:rPr lang="fi-FI" sz="2400" dirty="0">
                <a:hlinkClick r:id="rId3"/>
              </a:rPr>
              <a:t>Elsevier </a:t>
            </a:r>
            <a:r>
              <a:rPr lang="fi-FI" sz="2400" dirty="0" err="1">
                <a:hlinkClick r:id="rId3"/>
              </a:rPr>
              <a:t>sample</a:t>
            </a:r>
            <a:r>
              <a:rPr lang="fi-FI" sz="2400" dirty="0">
                <a:hlinkClick r:id="rId3"/>
              </a:rPr>
              <a:t> open access publishing </a:t>
            </a:r>
            <a:r>
              <a:rPr lang="fi-FI" sz="2400" dirty="0" err="1">
                <a:hlinkClick r:id="rId3"/>
              </a:rPr>
              <a:t>agreement</a:t>
            </a:r>
            <a:r>
              <a:rPr lang="fi-FI" sz="2400" dirty="0"/>
              <a:t> (CC BY-NC-ND)</a:t>
            </a:r>
          </a:p>
          <a:p>
            <a:r>
              <a:rPr lang="fi-FI" sz="2400" dirty="0">
                <a:hlinkClick r:id="rId4"/>
              </a:rPr>
              <a:t>Wiley </a:t>
            </a:r>
            <a:r>
              <a:rPr lang="fi-FI" sz="2400" dirty="0" err="1">
                <a:hlinkClick r:id="rId4"/>
              </a:rPr>
              <a:t>sample</a:t>
            </a:r>
            <a:r>
              <a:rPr lang="fi-FI" sz="2400" dirty="0">
                <a:hlinkClick r:id="rId4"/>
              </a:rPr>
              <a:t> open access publishing </a:t>
            </a:r>
            <a:r>
              <a:rPr lang="fi-FI" sz="2400" dirty="0" err="1">
                <a:hlinkClick r:id="rId4"/>
              </a:rPr>
              <a:t>agreement</a:t>
            </a:r>
            <a:r>
              <a:rPr lang="fi-FI" sz="2400" dirty="0">
                <a:hlinkClick r:id="rId4"/>
              </a:rPr>
              <a:t> </a:t>
            </a:r>
            <a:r>
              <a:rPr lang="fi-FI" sz="2400" dirty="0"/>
              <a:t>(CC BY-NC-ND)</a:t>
            </a:r>
          </a:p>
          <a:p>
            <a:pPr marL="0" indent="0">
              <a:buNone/>
            </a:pPr>
            <a:endParaRPr lang="fi-FI" dirty="0"/>
          </a:p>
          <a:p>
            <a:pPr marL="514350" indent="-514350">
              <a:buAutoNum type="arabicPeriod"/>
            </a:pPr>
            <a:r>
              <a:rPr lang="fi-FI" dirty="0" err="1"/>
              <a:t>Who</a:t>
            </a:r>
            <a:r>
              <a:rPr lang="fi-FI" dirty="0"/>
              <a:t> </a:t>
            </a:r>
            <a:r>
              <a:rPr lang="fi-FI" dirty="0" err="1"/>
              <a:t>will</a:t>
            </a:r>
            <a:r>
              <a:rPr lang="fi-FI" dirty="0"/>
              <a:t> </a:t>
            </a:r>
            <a:r>
              <a:rPr lang="fi-FI" dirty="0" err="1"/>
              <a:t>hold</a:t>
            </a:r>
            <a:r>
              <a:rPr lang="fi-FI" dirty="0"/>
              <a:t> </a:t>
            </a:r>
            <a:r>
              <a:rPr lang="fi-FI" dirty="0" err="1"/>
              <a:t>the</a:t>
            </a:r>
            <a:r>
              <a:rPr lang="fi-FI" dirty="0"/>
              <a:t> </a:t>
            </a:r>
            <a:r>
              <a:rPr lang="fi-FI" dirty="0" err="1"/>
              <a:t>copyrigth</a:t>
            </a:r>
            <a:r>
              <a:rPr lang="fi-FI" dirty="0"/>
              <a:t>: </a:t>
            </a:r>
            <a:r>
              <a:rPr lang="fi-FI" dirty="0" err="1"/>
              <a:t>auhor</a:t>
            </a:r>
            <a:r>
              <a:rPr lang="fi-FI" dirty="0"/>
              <a:t>(s) </a:t>
            </a:r>
            <a:r>
              <a:rPr lang="fi-FI" dirty="0" err="1"/>
              <a:t>or</a:t>
            </a:r>
            <a:r>
              <a:rPr lang="fi-FI" dirty="0"/>
              <a:t> </a:t>
            </a:r>
            <a:r>
              <a:rPr lang="fi-FI" dirty="0" err="1"/>
              <a:t>publisher</a:t>
            </a:r>
            <a:r>
              <a:rPr lang="fi-FI" dirty="0"/>
              <a:t>?</a:t>
            </a:r>
          </a:p>
          <a:p>
            <a:pPr marL="514350" indent="-514350">
              <a:buFont typeface="Wingdings" panose="05000000000000000000" pitchFamily="2" charset="2"/>
              <a:buAutoNum type="arabicPeriod"/>
            </a:pPr>
            <a:r>
              <a:rPr lang="fi-FI" dirty="0" err="1"/>
              <a:t>What</a:t>
            </a:r>
            <a:r>
              <a:rPr lang="fi-FI" dirty="0"/>
              <a:t> </a:t>
            </a:r>
            <a:r>
              <a:rPr lang="fi-FI" dirty="0" err="1"/>
              <a:t>rights</a:t>
            </a:r>
            <a:r>
              <a:rPr lang="fi-FI" dirty="0"/>
              <a:t> </a:t>
            </a:r>
            <a:r>
              <a:rPr lang="fi-FI" dirty="0" err="1"/>
              <a:t>will</a:t>
            </a:r>
            <a:r>
              <a:rPr lang="fi-FI" dirty="0"/>
              <a:t> </a:t>
            </a:r>
            <a:r>
              <a:rPr lang="fi-FI" dirty="0" err="1"/>
              <a:t>author</a:t>
            </a:r>
            <a:r>
              <a:rPr lang="fi-FI" dirty="0"/>
              <a:t>(s) </a:t>
            </a:r>
            <a:r>
              <a:rPr lang="fi-FI" dirty="0" err="1"/>
              <a:t>have</a:t>
            </a:r>
            <a:r>
              <a:rPr lang="fi-FI" dirty="0"/>
              <a:t> </a:t>
            </a:r>
            <a:r>
              <a:rPr lang="fi-FI" dirty="0" err="1"/>
              <a:t>regarding</a:t>
            </a:r>
            <a:r>
              <a:rPr lang="fi-FI" dirty="0"/>
              <a:t> </a:t>
            </a:r>
            <a:r>
              <a:rPr lang="fi-FI" dirty="0" err="1"/>
              <a:t>derivatives</a:t>
            </a:r>
            <a:endParaRPr lang="fi-FI" dirty="0"/>
          </a:p>
          <a:p>
            <a:pPr marL="514350" indent="-514350">
              <a:buAutoNum type="arabicPeriod"/>
            </a:pPr>
            <a:r>
              <a:rPr lang="fi-FI" dirty="0" err="1"/>
              <a:t>What</a:t>
            </a:r>
            <a:r>
              <a:rPr lang="fi-FI" dirty="0"/>
              <a:t> </a:t>
            </a:r>
            <a:r>
              <a:rPr lang="fi-FI" dirty="0" err="1"/>
              <a:t>rights</a:t>
            </a:r>
            <a:r>
              <a:rPr lang="fi-FI" dirty="0"/>
              <a:t> </a:t>
            </a:r>
            <a:r>
              <a:rPr lang="fi-FI" dirty="0" err="1"/>
              <a:t>will</a:t>
            </a:r>
            <a:r>
              <a:rPr lang="fi-FI" dirty="0"/>
              <a:t> </a:t>
            </a:r>
            <a:r>
              <a:rPr lang="fi-FI" dirty="0" err="1"/>
              <a:t>author</a:t>
            </a:r>
            <a:r>
              <a:rPr lang="fi-FI" dirty="0"/>
              <a:t>(s) </a:t>
            </a:r>
            <a:r>
              <a:rPr lang="fi-FI" dirty="0" err="1"/>
              <a:t>have</a:t>
            </a:r>
            <a:r>
              <a:rPr lang="fi-FI" dirty="0"/>
              <a:t> </a:t>
            </a:r>
            <a:r>
              <a:rPr lang="fi-FI" dirty="0" err="1"/>
              <a:t>regarding</a:t>
            </a:r>
            <a:r>
              <a:rPr lang="fi-FI" dirty="0"/>
              <a:t> </a:t>
            </a:r>
            <a:r>
              <a:rPr lang="fi-FI" dirty="0" err="1"/>
              <a:t>commercial</a:t>
            </a:r>
            <a:r>
              <a:rPr lang="fi-FI" dirty="0"/>
              <a:t> </a:t>
            </a:r>
            <a:r>
              <a:rPr lang="fi-FI" dirty="0" err="1"/>
              <a:t>use</a:t>
            </a:r>
            <a:endParaRPr lang="fi-FI" dirty="0"/>
          </a:p>
          <a:p>
            <a:pPr marL="514350" indent="-514350">
              <a:buAutoNum type="arabicPeriod"/>
            </a:pPr>
            <a:endParaRPr lang="fi-FI" dirty="0"/>
          </a:p>
          <a:p>
            <a:pPr marL="0" indent="0">
              <a:buNone/>
            </a:pPr>
            <a:r>
              <a:rPr lang="fi-FI" dirty="0"/>
              <a:t>Group </a:t>
            </a:r>
            <a:r>
              <a:rPr lang="fi-FI" dirty="0" err="1"/>
              <a:t>activity</a:t>
            </a:r>
            <a:r>
              <a:rPr lang="fi-FI" dirty="0"/>
              <a:t> 45 </a:t>
            </a:r>
            <a:r>
              <a:rPr lang="fi-FI" dirty="0" err="1"/>
              <a:t>minutes</a:t>
            </a:r>
            <a:r>
              <a:rPr lang="fi-FI" dirty="0"/>
              <a:t>, </a:t>
            </a:r>
            <a:r>
              <a:rPr lang="fi-FI" dirty="0" err="1"/>
              <a:t>then</a:t>
            </a:r>
            <a:r>
              <a:rPr lang="fi-FI" dirty="0"/>
              <a:t> </a:t>
            </a:r>
            <a:r>
              <a:rPr lang="fi-FI" dirty="0" err="1"/>
              <a:t>we’ll</a:t>
            </a:r>
            <a:r>
              <a:rPr lang="fi-FI" dirty="0"/>
              <a:t> go </a:t>
            </a:r>
            <a:r>
              <a:rPr lang="fi-FI" dirty="0" err="1"/>
              <a:t>over</a:t>
            </a:r>
            <a:r>
              <a:rPr lang="fi-FI" dirty="0"/>
              <a:t> </a:t>
            </a:r>
            <a:r>
              <a:rPr lang="fi-FI" dirty="0" err="1"/>
              <a:t>the</a:t>
            </a:r>
            <a:r>
              <a:rPr lang="fi-FI" dirty="0"/>
              <a:t> </a:t>
            </a:r>
            <a:r>
              <a:rPr lang="fi-FI" dirty="0" err="1"/>
              <a:t>findings</a:t>
            </a:r>
            <a:r>
              <a:rPr lang="fi-FI" dirty="0"/>
              <a:t> </a:t>
            </a:r>
            <a:r>
              <a:rPr lang="fi-FI" dirty="0" err="1"/>
              <a:t>together</a:t>
            </a:r>
            <a:r>
              <a:rPr lang="fi-FI" dirty="0"/>
              <a:t>.</a:t>
            </a:r>
          </a:p>
          <a:p>
            <a:pPr marL="514350" indent="-514350">
              <a:buAutoNum type="arabicPeriod"/>
            </a:pPr>
            <a:endParaRPr lang="fi-FI" dirty="0"/>
          </a:p>
        </p:txBody>
      </p:sp>
    </p:spTree>
    <p:extLst>
      <p:ext uri="{BB962C8B-B14F-4D97-AF65-F5344CB8AC3E}">
        <p14:creationId xmlns:p14="http://schemas.microsoft.com/office/powerpoint/2010/main" val="61276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a:t>Workshop: Elsevier </a:t>
            </a:r>
            <a:r>
              <a:rPr lang="fi-FI" dirty="0" err="1"/>
              <a:t>sample</a:t>
            </a:r>
            <a:endParaRPr lang="fi-FI" dirty="0"/>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609601" y="1337048"/>
            <a:ext cx="10852298" cy="4978691"/>
          </a:xfrm>
        </p:spPr>
        <p:txBody>
          <a:bodyPr>
            <a:norm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Scholarly communication rights </a:t>
            </a:r>
            <a:r>
              <a:rPr lang="en-US" sz="1800" dirty="0">
                <a:effectLst/>
                <a:latin typeface="Calibri" panose="020F0502020204030204" pitchFamily="34" charset="0"/>
                <a:ea typeface="Calibri" panose="020F0502020204030204" pitchFamily="34" charset="0"/>
                <a:cs typeface="Times New Roman" panose="02020603050405020304" pitchFamily="18" charset="0"/>
              </a:rPr>
              <a:t>I understand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that I retain the copyright </a:t>
            </a:r>
            <a:r>
              <a:rPr lang="en-US" sz="1800" dirty="0">
                <a:effectLst/>
                <a:latin typeface="Calibri" panose="020F0502020204030204" pitchFamily="34" charset="0"/>
                <a:ea typeface="Calibri" panose="020F0502020204030204" pitchFamily="34" charset="0"/>
                <a:cs typeface="Times New Roman" panose="02020603050405020304" pitchFamily="18" charset="0"/>
              </a:rPr>
              <a:t>in the Article and that no rights in patents, trademarks or other intellectual property rights are transferred to the Journal. As the author of the Article, I understand that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I shall have: (i) the same rights to reuse the Article as those allowed to third party users of the Article under the CC-BY-NC-ND License</a:t>
            </a:r>
            <a:r>
              <a:rPr lang="en-US" sz="1800" dirty="0">
                <a:effectLst/>
                <a:latin typeface="Calibri" panose="020F0502020204030204" pitchFamily="34" charset="0"/>
                <a:ea typeface="Calibri" panose="020F0502020204030204" pitchFamily="34" charset="0"/>
                <a:cs typeface="Times New Roman" panose="02020603050405020304" pitchFamily="18" charset="0"/>
              </a:rPr>
              <a:t>, as well as (ii)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the right to use the Article in a subsequent compilation of my works or to extend the Article to book length form, to include the Article in a thesis or dissertation, or otherwise to use or re-use portions or excerpts in other works, for both commercial and non-commercial purposes. Except for such uses, I understand that the license of publishing rights I have granted to the Journal gives the Journal the exclusive right to make or sub-license commercial use.</a:t>
            </a:r>
            <a:endParaRPr lang="fi-FI" sz="1800" u="sng" dirty="0">
              <a:effectLst/>
              <a:latin typeface="Calibri" panose="020F0502020204030204" pitchFamily="34" charset="0"/>
              <a:ea typeface="Calibri" panose="020F0502020204030204" pitchFamily="34" charset="0"/>
              <a:cs typeface="Times New Roman" panose="02020603050405020304" pitchFamily="18" charset="0"/>
            </a:endParaRPr>
          </a:p>
          <a:p>
            <a:r>
              <a:rPr lang="fi-FI" sz="2400" dirty="0"/>
              <a:t>copyright </a:t>
            </a:r>
            <a:r>
              <a:rPr lang="fi-FI" sz="2400" dirty="0" err="1"/>
              <a:t>with</a:t>
            </a:r>
            <a:r>
              <a:rPr lang="fi-FI" sz="2400" dirty="0"/>
              <a:t> </a:t>
            </a:r>
            <a:r>
              <a:rPr lang="fi-FI" sz="2400" dirty="0" err="1"/>
              <a:t>author</a:t>
            </a:r>
            <a:r>
              <a:rPr lang="fi-FI" sz="2400" dirty="0"/>
              <a:t>(s)</a:t>
            </a:r>
          </a:p>
          <a:p>
            <a:r>
              <a:rPr lang="fi-FI" sz="2400" dirty="0"/>
              <a:t>NC-ND-</a:t>
            </a:r>
            <a:r>
              <a:rPr lang="fi-FI" sz="2400" dirty="0" err="1"/>
              <a:t>license</a:t>
            </a:r>
            <a:r>
              <a:rPr lang="fi-FI" sz="2400" dirty="0"/>
              <a:t> </a:t>
            </a:r>
            <a:r>
              <a:rPr lang="fi-FI" sz="2400" dirty="0" err="1"/>
              <a:t>applies</a:t>
            </a:r>
            <a:r>
              <a:rPr lang="fi-FI" sz="2400" dirty="0"/>
              <a:t> </a:t>
            </a:r>
            <a:r>
              <a:rPr lang="fi-FI" sz="2400" dirty="0" err="1"/>
              <a:t>also</a:t>
            </a:r>
            <a:r>
              <a:rPr lang="fi-FI" sz="2400" dirty="0"/>
              <a:t> to </a:t>
            </a:r>
            <a:r>
              <a:rPr lang="fi-FI" sz="2400" dirty="0" err="1"/>
              <a:t>authors</a:t>
            </a:r>
            <a:r>
              <a:rPr lang="fi-FI" sz="2400" dirty="0"/>
              <a:t>, </a:t>
            </a:r>
            <a:r>
              <a:rPr lang="fi-FI" sz="2400" dirty="0" err="1"/>
              <a:t>but</a:t>
            </a:r>
            <a:r>
              <a:rPr lang="fi-FI" sz="2400" dirty="0"/>
              <a:t> </a:t>
            </a:r>
            <a:r>
              <a:rPr lang="fi-FI" sz="2400" dirty="0" err="1"/>
              <a:t>publisher</a:t>
            </a:r>
            <a:r>
              <a:rPr lang="fi-FI" sz="2400" dirty="0"/>
              <a:t> </a:t>
            </a:r>
            <a:r>
              <a:rPr lang="fi-FI" sz="2400" dirty="0" err="1"/>
              <a:t>allows</a:t>
            </a:r>
            <a:r>
              <a:rPr lang="fi-FI" sz="2400" dirty="0"/>
              <a:t> </a:t>
            </a:r>
            <a:r>
              <a:rPr lang="fi-FI" sz="2400" dirty="0" err="1"/>
              <a:t>them</a:t>
            </a:r>
            <a:r>
              <a:rPr lang="fi-FI" sz="2400" dirty="0"/>
              <a:t> some </a:t>
            </a:r>
            <a:r>
              <a:rPr lang="fi-FI" sz="2400" dirty="0" err="1"/>
              <a:t>derivatives</a:t>
            </a:r>
            <a:r>
              <a:rPr lang="fi-FI" sz="2400" dirty="0"/>
              <a:t> and </a:t>
            </a:r>
            <a:r>
              <a:rPr lang="fi-FI" sz="2400" dirty="0" err="1"/>
              <a:t>commercial</a:t>
            </a:r>
            <a:r>
              <a:rPr lang="fi-FI" sz="2400" dirty="0"/>
              <a:t> </a:t>
            </a:r>
            <a:r>
              <a:rPr lang="fi-FI" sz="2400" dirty="0" err="1"/>
              <a:t>use</a:t>
            </a:r>
            <a:endParaRPr lang="fi-FI" sz="2400" dirty="0"/>
          </a:p>
          <a:p>
            <a:pPr lvl="1"/>
            <a:r>
              <a:rPr lang="fi-FI" sz="2000" dirty="0" err="1"/>
              <a:t>Derivatives</a:t>
            </a:r>
            <a:r>
              <a:rPr lang="fi-FI" sz="2000" dirty="0"/>
              <a:t>: </a:t>
            </a:r>
            <a:r>
              <a:rPr lang="fi-FI" sz="2000" dirty="0" err="1"/>
              <a:t>Extention</a:t>
            </a:r>
            <a:r>
              <a:rPr lang="fi-FI" sz="2000" dirty="0"/>
              <a:t> to </a:t>
            </a:r>
            <a:r>
              <a:rPr lang="fi-FI" sz="2000" dirty="0" err="1"/>
              <a:t>book</a:t>
            </a:r>
            <a:r>
              <a:rPr lang="fi-FI" sz="2000" dirty="0"/>
              <a:t> </a:t>
            </a:r>
            <a:r>
              <a:rPr lang="fi-FI" sz="2000" dirty="0" err="1"/>
              <a:t>form</a:t>
            </a:r>
            <a:r>
              <a:rPr lang="fi-FI" sz="2000" dirty="0"/>
              <a:t>, </a:t>
            </a:r>
            <a:r>
              <a:rPr lang="fi-FI" sz="2000" dirty="0" err="1"/>
              <a:t>re-use</a:t>
            </a:r>
            <a:r>
              <a:rPr lang="fi-FI" sz="2000" dirty="0"/>
              <a:t> of </a:t>
            </a:r>
            <a:r>
              <a:rPr lang="fi-FI" sz="2000" dirty="0" err="1"/>
              <a:t>portions</a:t>
            </a:r>
            <a:r>
              <a:rPr lang="fi-FI" sz="2000" dirty="0"/>
              <a:t> in </a:t>
            </a:r>
            <a:r>
              <a:rPr lang="fi-FI" sz="2000" dirty="0" err="1"/>
              <a:t>other</a:t>
            </a:r>
            <a:r>
              <a:rPr lang="fi-FI" sz="2000" dirty="0"/>
              <a:t> </a:t>
            </a:r>
            <a:r>
              <a:rPr lang="fi-FI" sz="2000" dirty="0" err="1"/>
              <a:t>works</a:t>
            </a:r>
            <a:r>
              <a:rPr lang="fi-FI" sz="2000" dirty="0"/>
              <a:t> (</a:t>
            </a:r>
            <a:r>
              <a:rPr lang="fi-FI" sz="2000" dirty="0" err="1"/>
              <a:t>note</a:t>
            </a:r>
            <a:r>
              <a:rPr lang="fi-FI" sz="2000" dirty="0"/>
              <a:t> </a:t>
            </a:r>
            <a:r>
              <a:rPr lang="fi-FI" sz="2000" dirty="0" err="1"/>
              <a:t>that</a:t>
            </a:r>
            <a:r>
              <a:rPr lang="fi-FI" sz="2000" dirty="0"/>
              <a:t> </a:t>
            </a:r>
            <a:r>
              <a:rPr lang="fi-FI" sz="2000" dirty="0" err="1"/>
              <a:t>compilation</a:t>
            </a:r>
            <a:r>
              <a:rPr lang="fi-FI" sz="2000" dirty="0"/>
              <a:t> is a </a:t>
            </a:r>
            <a:r>
              <a:rPr lang="fi-FI" sz="2000" dirty="0" err="1"/>
              <a:t>collection</a:t>
            </a:r>
            <a:r>
              <a:rPr lang="fi-FI" sz="2000" dirty="0"/>
              <a:t> </a:t>
            </a:r>
            <a:r>
              <a:rPr lang="fi-FI" sz="2000" dirty="0" err="1"/>
              <a:t>not</a:t>
            </a:r>
            <a:r>
              <a:rPr lang="fi-FI" sz="2000" dirty="0"/>
              <a:t> </a:t>
            </a:r>
            <a:r>
              <a:rPr lang="fi-FI" sz="2000" dirty="0" err="1"/>
              <a:t>derivative</a:t>
            </a:r>
            <a:r>
              <a:rPr lang="fi-FI" sz="2000" dirty="0"/>
              <a:t>, </a:t>
            </a:r>
            <a:r>
              <a:rPr lang="fi-FI" sz="2000" dirty="0" err="1"/>
              <a:t>the</a:t>
            </a:r>
            <a:r>
              <a:rPr lang="fi-FI" sz="2000" dirty="0"/>
              <a:t> </a:t>
            </a:r>
            <a:r>
              <a:rPr lang="fi-FI" sz="2000" dirty="0" err="1"/>
              <a:t>same</a:t>
            </a:r>
            <a:r>
              <a:rPr lang="fi-FI" sz="2000" dirty="0"/>
              <a:t> is </a:t>
            </a:r>
            <a:r>
              <a:rPr lang="fi-FI" sz="2000" dirty="0" err="1"/>
              <a:t>likely</a:t>
            </a:r>
            <a:r>
              <a:rPr lang="fi-FI" sz="2000" dirty="0"/>
              <a:t> </a:t>
            </a:r>
            <a:r>
              <a:rPr lang="fi-FI" sz="2000" dirty="0" err="1"/>
              <a:t>the</a:t>
            </a:r>
            <a:r>
              <a:rPr lang="fi-FI" sz="2000" dirty="0"/>
              <a:t> case for </a:t>
            </a:r>
            <a:r>
              <a:rPr lang="fi-FI" sz="2000" dirty="0" err="1"/>
              <a:t>dissertation</a:t>
            </a:r>
            <a:r>
              <a:rPr lang="fi-FI" sz="2000" dirty="0"/>
              <a:t>)</a:t>
            </a:r>
          </a:p>
          <a:p>
            <a:pPr lvl="1"/>
            <a:r>
              <a:rPr lang="fi-FI" sz="2000" dirty="0"/>
              <a:t>Commercial </a:t>
            </a:r>
            <a:r>
              <a:rPr lang="fi-FI" sz="2000" dirty="0" err="1"/>
              <a:t>use</a:t>
            </a:r>
            <a:r>
              <a:rPr lang="fi-FI" sz="2000" dirty="0"/>
              <a:t>: </a:t>
            </a:r>
            <a:r>
              <a:rPr lang="fi-FI" sz="2000" dirty="0" err="1"/>
              <a:t>permitted</a:t>
            </a:r>
            <a:r>
              <a:rPr lang="fi-FI" sz="2000" dirty="0"/>
              <a:t> </a:t>
            </a:r>
            <a:r>
              <a:rPr lang="fi-FI" sz="2000" dirty="0" err="1"/>
              <a:t>only</a:t>
            </a:r>
            <a:r>
              <a:rPr lang="fi-FI" sz="2000" dirty="0"/>
              <a:t> for </a:t>
            </a:r>
            <a:r>
              <a:rPr lang="fi-FI" sz="2000" dirty="0" err="1"/>
              <a:t>actions</a:t>
            </a:r>
            <a:r>
              <a:rPr lang="fi-FI" sz="2000" dirty="0"/>
              <a:t> </a:t>
            </a:r>
            <a:r>
              <a:rPr lang="fi-FI" sz="2000" dirty="0" err="1"/>
              <a:t>listed</a:t>
            </a:r>
            <a:r>
              <a:rPr lang="fi-FI" sz="2000" dirty="0"/>
              <a:t> in </a:t>
            </a:r>
            <a:r>
              <a:rPr lang="fi-FI" sz="2000" dirty="0" err="1"/>
              <a:t>point</a:t>
            </a:r>
            <a:r>
              <a:rPr lang="fi-FI" sz="2000" dirty="0"/>
              <a:t> (ii)</a:t>
            </a:r>
          </a:p>
          <a:p>
            <a:endParaRPr lang="fi-FI" sz="2000" dirty="0"/>
          </a:p>
          <a:p>
            <a:pPr marL="514350" indent="-514350">
              <a:buAutoNum type="arabicPeriod"/>
            </a:pPr>
            <a:endParaRPr lang="fi-FI" dirty="0"/>
          </a:p>
        </p:txBody>
      </p:sp>
    </p:spTree>
    <p:extLst>
      <p:ext uri="{BB962C8B-B14F-4D97-AF65-F5344CB8AC3E}">
        <p14:creationId xmlns:p14="http://schemas.microsoft.com/office/powerpoint/2010/main" val="250545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a:t>Workshop: Wiley </a:t>
            </a:r>
            <a:r>
              <a:rPr lang="fi-FI" dirty="0" err="1"/>
              <a:t>sample</a:t>
            </a:r>
            <a:r>
              <a:rPr lang="fi-FI" dirty="0"/>
              <a:t> 1/3</a:t>
            </a:r>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609601" y="1337048"/>
            <a:ext cx="10852298" cy="4978691"/>
          </a:xfrm>
        </p:spPr>
        <p:txBody>
          <a:bodyPr>
            <a:normAutofit/>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C.1. Retained Rights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The Author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each Co-author...,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retains</a:t>
            </a:r>
            <a:r>
              <a:rPr lang="en-US" sz="1800" dirty="0">
                <a:effectLst/>
                <a:latin typeface="Calibri" panose="020F0502020204030204" pitchFamily="34" charset="0"/>
                <a:ea typeface="Calibri" panose="020F0502020204030204" pitchFamily="34" charset="0"/>
                <a:cs typeface="Times New Roman" panose="02020603050405020304" pitchFamily="18" charset="0"/>
              </a:rPr>
              <a:t> all proprietary rights, such as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copyright</a:t>
            </a:r>
            <a:r>
              <a:rPr lang="en-US" sz="1800" dirty="0">
                <a:effectLst/>
                <a:latin typeface="Calibri" panose="020F0502020204030204" pitchFamily="34" charset="0"/>
                <a:ea typeface="Calibri" panose="020F0502020204030204" pitchFamily="34" charset="0"/>
                <a:cs typeface="Times New Roman" panose="02020603050405020304" pitchFamily="18" charset="0"/>
              </a:rPr>
              <a:t> (subject to the above-stated license granted to Owner and Creative Commons license)…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400" dirty="0"/>
              <a:t>copyright </a:t>
            </a:r>
            <a:r>
              <a:rPr lang="fi-FI" sz="2400" dirty="0" err="1"/>
              <a:t>with</a:t>
            </a:r>
            <a:r>
              <a:rPr lang="fi-FI" sz="2400" dirty="0"/>
              <a:t> </a:t>
            </a:r>
            <a:r>
              <a:rPr lang="fi-FI" sz="2400" dirty="0" err="1"/>
              <a:t>author</a:t>
            </a:r>
            <a:r>
              <a:rPr lang="fi-FI" sz="2400" dirty="0"/>
              <a:t>(s)</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B.</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addition to the non-exclusive rights to the Contribution the Owner has under the CC BY-NC-ND license, and subject to the full Retained Rights and Permitted Uses in paragraph C below,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the Author and each Co-author hereby grants to the Owner</a:t>
            </a:r>
            <a:r>
              <a:rPr lang="en-US" sz="1800" dirty="0">
                <a:effectLst/>
                <a:latin typeface="Calibri" panose="020F0502020204030204" pitchFamily="34" charset="0"/>
                <a:ea typeface="Calibri" panose="020F0502020204030204" pitchFamily="34" charset="0"/>
                <a:cs typeface="Times New Roman" panose="02020603050405020304" pitchFamily="18" charset="0"/>
              </a:rPr>
              <a:t>, during the full term of the copyright and any extensions or renewals,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an exclusive license of all rights of copyright </a:t>
            </a:r>
            <a:r>
              <a:rPr lang="en-US" sz="1800" dirty="0">
                <a:effectLst/>
                <a:latin typeface="Calibri" panose="020F0502020204030204" pitchFamily="34" charset="0"/>
                <a:ea typeface="Calibri" panose="020F0502020204030204" pitchFamily="34" charset="0"/>
                <a:cs typeface="Times New Roman" panose="02020603050405020304" pitchFamily="18" charset="0"/>
              </a:rPr>
              <a:t>in and to the Contribution that the Author and Co-author do not grant under the CC BY-NC-ND license, and all rights therein</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 including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but not limited to the right to publish, republish, transmit, sell, distribute,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modify, adapt,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otherwise use the Contribution in whole or in part in electronic and print editions of the Journal and in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derivative works </a:t>
            </a:r>
            <a:r>
              <a:rPr lang="en-US" sz="1800" dirty="0">
                <a:effectLst/>
                <a:latin typeface="Calibri" panose="020F0502020204030204" pitchFamily="34" charset="0"/>
                <a:ea typeface="Calibri" panose="020F0502020204030204" pitchFamily="34" charset="0"/>
                <a:cs typeface="Times New Roman" panose="02020603050405020304" pitchFamily="18" charset="0"/>
              </a:rPr>
              <a:t>throughout the world, in all languages and in all media of expression now known or later developed</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 for commercial </a:t>
            </a:r>
            <a:r>
              <a:rPr lang="en-US" sz="1800" dirty="0">
                <a:effectLst/>
                <a:latin typeface="Calibri" panose="020F0502020204030204" pitchFamily="34" charset="0"/>
                <a:ea typeface="Calibri" panose="020F0502020204030204" pitchFamily="34" charset="0"/>
                <a:cs typeface="Times New Roman" panose="02020603050405020304" pitchFamily="18" charset="0"/>
              </a:rPr>
              <a:t>purposes, and to license or permit others to do so.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400" dirty="0" err="1"/>
              <a:t>Exclusive</a:t>
            </a:r>
            <a:r>
              <a:rPr lang="fi-FI" sz="2400" dirty="0"/>
              <a:t> </a:t>
            </a:r>
            <a:r>
              <a:rPr lang="fi-FI" sz="2400" dirty="0" err="1"/>
              <a:t>license</a:t>
            </a:r>
            <a:r>
              <a:rPr lang="fi-FI" sz="2400" dirty="0"/>
              <a:t> to </a:t>
            </a:r>
            <a:r>
              <a:rPr lang="fi-FI" sz="2400" dirty="0" err="1"/>
              <a:t>publisher</a:t>
            </a:r>
            <a:r>
              <a:rPr lang="fi-FI" sz="2400" dirty="0"/>
              <a:t> for </a:t>
            </a:r>
            <a:r>
              <a:rPr lang="fi-FI" sz="2400" dirty="0" err="1"/>
              <a:t>derivative</a:t>
            </a:r>
            <a:r>
              <a:rPr lang="fi-FI" sz="2400" dirty="0"/>
              <a:t> </a:t>
            </a:r>
            <a:r>
              <a:rPr lang="fi-FI" sz="2400" dirty="0" err="1"/>
              <a:t>works</a:t>
            </a:r>
            <a:r>
              <a:rPr lang="fi-FI" sz="2400" dirty="0"/>
              <a:t> and </a:t>
            </a:r>
            <a:r>
              <a:rPr lang="fi-FI" sz="2400" dirty="0" err="1"/>
              <a:t>commercial</a:t>
            </a:r>
            <a:r>
              <a:rPr lang="fi-FI" sz="2400" dirty="0"/>
              <a:t> </a:t>
            </a:r>
            <a:r>
              <a:rPr lang="fi-FI" sz="2400" dirty="0" err="1"/>
              <a:t>use</a:t>
            </a:r>
            <a:endParaRPr lang="fi-FI" sz="2400" dirty="0"/>
          </a:p>
          <a:p>
            <a:endParaRPr lang="fi-FI" sz="2400" dirty="0"/>
          </a:p>
          <a:p>
            <a:endParaRPr lang="fi-FI" sz="2000" dirty="0"/>
          </a:p>
          <a:p>
            <a:pPr marL="514350" indent="-514350">
              <a:buAutoNum type="arabicPeriod"/>
            </a:pPr>
            <a:endParaRPr lang="fi-FI" dirty="0"/>
          </a:p>
        </p:txBody>
      </p:sp>
    </p:spTree>
    <p:extLst>
      <p:ext uri="{BB962C8B-B14F-4D97-AF65-F5344CB8AC3E}">
        <p14:creationId xmlns:p14="http://schemas.microsoft.com/office/powerpoint/2010/main" val="411676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a:t>Workshop: Wiley </a:t>
            </a:r>
            <a:r>
              <a:rPr lang="fi-FI" dirty="0" err="1"/>
              <a:t>sample</a:t>
            </a:r>
            <a:r>
              <a:rPr lang="fi-FI" dirty="0"/>
              <a:t> 2/3</a:t>
            </a:r>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609601" y="1337048"/>
            <a:ext cx="10852298" cy="4978691"/>
          </a:xfrm>
        </p:spPr>
        <p:txBody>
          <a:bodyPr>
            <a:normAutofit/>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2. Final Published Version.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the extent the following rights are not permitted for all users under the CC BY-NC-ND license, the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Owner hereby licenses back to the Author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each Co-author the following rights with respect to the final published version of the Contribution: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Re-use in other publications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right to re-use the Final Published Version or parts thereof for any journal or book publication authored or edited by the Author or any Coauthor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where such re-used material constitutes less than half of the total material in such publication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such case, any modifications must be accurately noted.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Translations.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right to translate, and authorize their academic colleagues to translate, the Final Published Version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for posting on the Author’s, Co-author’s, or academic colleague’s personal website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400" dirty="0"/>
              <a:t>Publisher </a:t>
            </a:r>
            <a:r>
              <a:rPr lang="fi-FI" sz="2400" dirty="0" err="1"/>
              <a:t>allows</a:t>
            </a:r>
            <a:r>
              <a:rPr lang="fi-FI" sz="2400" dirty="0"/>
              <a:t> </a:t>
            </a:r>
            <a:r>
              <a:rPr lang="fi-FI" sz="2400" dirty="0" err="1"/>
              <a:t>authors</a:t>
            </a:r>
            <a:r>
              <a:rPr lang="fi-FI" sz="2400" dirty="0"/>
              <a:t> </a:t>
            </a:r>
            <a:r>
              <a:rPr lang="fi-FI" sz="2400" dirty="0" err="1"/>
              <a:t>the</a:t>
            </a:r>
            <a:r>
              <a:rPr lang="fi-FI" sz="2400" dirty="0"/>
              <a:t> </a:t>
            </a:r>
            <a:r>
              <a:rPr lang="fi-FI" sz="2400" dirty="0" err="1"/>
              <a:t>following</a:t>
            </a:r>
            <a:r>
              <a:rPr lang="fi-FI" sz="2400" dirty="0"/>
              <a:t> </a:t>
            </a:r>
            <a:r>
              <a:rPr lang="fi-FI" sz="2400" dirty="0" err="1"/>
              <a:t>derivative</a:t>
            </a:r>
            <a:r>
              <a:rPr lang="fi-FI" sz="2400" dirty="0"/>
              <a:t> </a:t>
            </a:r>
            <a:r>
              <a:rPr lang="fi-FI" sz="2400" dirty="0" err="1"/>
              <a:t>rights</a:t>
            </a:r>
            <a:endParaRPr lang="fi-FI" sz="2400" dirty="0"/>
          </a:p>
          <a:p>
            <a:pPr lvl="1"/>
            <a:r>
              <a:rPr lang="fi-FI" sz="2400" dirty="0" err="1"/>
              <a:t>Re-use</a:t>
            </a:r>
            <a:r>
              <a:rPr lang="fi-FI" sz="2400" dirty="0"/>
              <a:t> in </a:t>
            </a:r>
            <a:r>
              <a:rPr lang="fi-FI" sz="2400" dirty="0" err="1"/>
              <a:t>publications</a:t>
            </a:r>
            <a:r>
              <a:rPr lang="fi-FI" sz="2400" dirty="0"/>
              <a:t> </a:t>
            </a:r>
            <a:r>
              <a:rPr lang="fi-FI" sz="2400" dirty="0" err="1"/>
              <a:t>may</a:t>
            </a:r>
            <a:r>
              <a:rPr lang="fi-FI" sz="2400" dirty="0"/>
              <a:t> </a:t>
            </a:r>
            <a:r>
              <a:rPr lang="fi-FI" sz="2400" dirty="0" err="1"/>
              <a:t>constitute</a:t>
            </a:r>
            <a:r>
              <a:rPr lang="fi-FI" sz="2400" dirty="0"/>
              <a:t> a </a:t>
            </a:r>
            <a:r>
              <a:rPr lang="fi-FI" sz="2400" dirty="0" err="1"/>
              <a:t>derivative</a:t>
            </a:r>
            <a:r>
              <a:rPr lang="fi-FI" sz="2400" dirty="0"/>
              <a:t>, a </a:t>
            </a:r>
            <a:r>
              <a:rPr lang="fi-FI" sz="2400" dirty="0" err="1"/>
              <a:t>limited</a:t>
            </a:r>
            <a:r>
              <a:rPr lang="fi-FI" sz="2400" dirty="0"/>
              <a:t> </a:t>
            </a:r>
            <a:r>
              <a:rPr lang="fi-FI" sz="2400" dirty="0" err="1"/>
              <a:t>right</a:t>
            </a:r>
            <a:r>
              <a:rPr lang="fi-FI" sz="2400" dirty="0"/>
              <a:t> </a:t>
            </a:r>
            <a:r>
              <a:rPr lang="fi-FI" sz="2400" dirty="0" err="1"/>
              <a:t>allowed</a:t>
            </a:r>
            <a:r>
              <a:rPr lang="fi-FI" sz="2400" dirty="0"/>
              <a:t> </a:t>
            </a:r>
          </a:p>
          <a:p>
            <a:pPr lvl="1"/>
            <a:r>
              <a:rPr lang="fi-FI" sz="2400" dirty="0" err="1"/>
              <a:t>limited</a:t>
            </a:r>
            <a:r>
              <a:rPr lang="fi-FI" sz="2400" dirty="0"/>
              <a:t> </a:t>
            </a:r>
            <a:r>
              <a:rPr lang="fi-FI" sz="2400" dirty="0" err="1"/>
              <a:t>right</a:t>
            </a:r>
            <a:r>
              <a:rPr lang="fi-FI" sz="2400" dirty="0"/>
              <a:t> to </a:t>
            </a:r>
            <a:r>
              <a:rPr lang="fi-FI" sz="2400" dirty="0" err="1"/>
              <a:t>make</a:t>
            </a:r>
            <a:r>
              <a:rPr lang="fi-FI" sz="2400" dirty="0"/>
              <a:t> </a:t>
            </a:r>
            <a:r>
              <a:rPr lang="fi-FI" sz="2400" dirty="0" err="1"/>
              <a:t>translations</a:t>
            </a:r>
            <a:endParaRPr lang="fi-FI" sz="2400" dirty="0"/>
          </a:p>
          <a:p>
            <a:pPr lvl="1"/>
            <a:endParaRPr lang="fi-FI" sz="2400" dirty="0"/>
          </a:p>
          <a:p>
            <a:pPr lvl="1"/>
            <a:endParaRPr lang="fi-FI" sz="2400" dirty="0"/>
          </a:p>
          <a:p>
            <a:endParaRPr lang="fi-FI" sz="2000" dirty="0"/>
          </a:p>
          <a:p>
            <a:pPr marL="514350" indent="-514350">
              <a:buAutoNum type="arabicPeriod"/>
            </a:pPr>
            <a:endParaRPr lang="fi-FI" dirty="0"/>
          </a:p>
        </p:txBody>
      </p:sp>
    </p:spTree>
    <p:extLst>
      <p:ext uri="{BB962C8B-B14F-4D97-AF65-F5344CB8AC3E}">
        <p14:creationId xmlns:p14="http://schemas.microsoft.com/office/powerpoint/2010/main" val="361163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a:t>Workshop: Wiley </a:t>
            </a:r>
            <a:r>
              <a:rPr lang="fi-FI" dirty="0" err="1"/>
              <a:t>sample</a:t>
            </a:r>
            <a:r>
              <a:rPr lang="fi-FI" dirty="0"/>
              <a:t> 3/3</a:t>
            </a:r>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609601" y="1337048"/>
            <a:ext cx="10852298" cy="4978691"/>
          </a:xfrm>
        </p:spPr>
        <p:txBody>
          <a:bodyPr>
            <a:norm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 Teaching duties.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The right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the right to grant colleagues at other academic institutions the right)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to include the Final Published Version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teaching duties at the Author’s or any Co-author’s academic institution, including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in academic course packs (which course packs may be sold by a local copy shop for academic courses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 Professional society and academic institution collections: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The right to include the Final Published Version in a collection curated by a learned or professional society or academic institution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whether for a conference or another purpose,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which may be sold by the society, as long as such collection is not sponsored or otherwise paid for by a commercial entity</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example, a pharmaceutical company).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400" dirty="0"/>
              <a:t>Publisher </a:t>
            </a:r>
            <a:r>
              <a:rPr lang="fi-FI" sz="2400" dirty="0" err="1"/>
              <a:t>allows</a:t>
            </a:r>
            <a:r>
              <a:rPr lang="fi-FI" sz="2400" dirty="0"/>
              <a:t> some </a:t>
            </a:r>
            <a:r>
              <a:rPr lang="fi-FI" sz="2400" dirty="0" err="1"/>
              <a:t>re-sale</a:t>
            </a:r>
            <a:r>
              <a:rPr lang="fi-FI" sz="2400" dirty="0"/>
              <a:t> </a:t>
            </a:r>
            <a:r>
              <a:rPr lang="fi-FI" sz="2400" dirty="0" err="1"/>
              <a:t>rights</a:t>
            </a:r>
            <a:r>
              <a:rPr lang="fi-FI" sz="2400" dirty="0"/>
              <a:t> </a:t>
            </a:r>
          </a:p>
          <a:p>
            <a:pPr lvl="1"/>
            <a:endParaRPr lang="fi-FI" sz="2400" dirty="0"/>
          </a:p>
          <a:p>
            <a:endParaRPr lang="fi-FI" sz="2000" dirty="0"/>
          </a:p>
          <a:p>
            <a:pPr marL="514350" indent="-514350">
              <a:buAutoNum type="arabicPeriod"/>
            </a:pPr>
            <a:endParaRPr lang="fi-FI" dirty="0"/>
          </a:p>
        </p:txBody>
      </p:sp>
    </p:spTree>
    <p:extLst>
      <p:ext uri="{BB962C8B-B14F-4D97-AF65-F5344CB8AC3E}">
        <p14:creationId xmlns:p14="http://schemas.microsoft.com/office/powerpoint/2010/main" val="3852867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Title 2">
            <a:extLst>
              <a:ext uri="{FF2B5EF4-FFF2-40B4-BE49-F238E27FC236}">
                <a16:creationId xmlns:a16="http://schemas.microsoft.com/office/drawing/2014/main" id="{91999A85-7159-3E4E-5DB6-3885ECAE73A4}"/>
              </a:ext>
            </a:extLst>
          </p:cNvPr>
          <p:cNvSpPr>
            <a:spLocks noGrp="1"/>
          </p:cNvSpPr>
          <p:nvPr>
            <p:ph type="title"/>
          </p:nvPr>
        </p:nvSpPr>
        <p:spPr/>
        <p:txBody>
          <a:bodyPr/>
          <a:lstStyle/>
          <a:p>
            <a:r>
              <a:rPr lang="fi-FI" dirty="0" err="1"/>
              <a:t>Discussion</a:t>
            </a:r>
            <a:endParaRPr lang="fi-FI" dirty="0"/>
          </a:p>
        </p:txBody>
      </p:sp>
      <p:sp>
        <p:nvSpPr>
          <p:cNvPr id="5" name="Content Placeholder 4">
            <a:extLst>
              <a:ext uri="{FF2B5EF4-FFF2-40B4-BE49-F238E27FC236}">
                <a16:creationId xmlns:a16="http://schemas.microsoft.com/office/drawing/2014/main" id="{895D97B4-7E93-7121-C301-020260743032}"/>
              </a:ext>
            </a:extLst>
          </p:cNvPr>
          <p:cNvSpPr>
            <a:spLocks noGrp="1"/>
          </p:cNvSpPr>
          <p:nvPr>
            <p:ph idx="1"/>
          </p:nvPr>
        </p:nvSpPr>
        <p:spPr>
          <a:xfrm>
            <a:off x="609601" y="1337048"/>
            <a:ext cx="10852298" cy="4978691"/>
          </a:xfrm>
        </p:spPr>
        <p:txBody>
          <a:bodyPr>
            <a:normAutofit/>
          </a:bodyPr>
          <a:lstStyle/>
          <a:p>
            <a:pPr>
              <a:lnSpc>
                <a:spcPct val="107000"/>
              </a:lnSpc>
              <a:spcAft>
                <a:spcPts val="800"/>
              </a:spcAft>
            </a:pPr>
            <a:r>
              <a:rPr lang="fi-FI" dirty="0" err="1"/>
              <a:t>Comments</a:t>
            </a:r>
            <a:r>
              <a:rPr lang="fi-FI" dirty="0"/>
              <a:t>/</a:t>
            </a:r>
            <a:r>
              <a:rPr lang="fi-FI" dirty="0" err="1"/>
              <a:t>questions</a:t>
            </a:r>
            <a:r>
              <a:rPr lang="fi-FI" dirty="0"/>
              <a:t>?</a:t>
            </a:r>
          </a:p>
          <a:p>
            <a:pPr>
              <a:lnSpc>
                <a:spcPct val="107000"/>
              </a:lnSpc>
              <a:spcAft>
                <a:spcPts val="800"/>
              </a:spcAft>
            </a:pPr>
            <a:r>
              <a:rPr lang="fi-FI" dirty="0" err="1"/>
              <a:t>Experiences</a:t>
            </a:r>
            <a:r>
              <a:rPr lang="fi-FI" dirty="0"/>
              <a:t> of CC-</a:t>
            </a:r>
            <a:r>
              <a:rPr lang="fi-FI" dirty="0" err="1"/>
              <a:t>lisensing</a:t>
            </a:r>
            <a:r>
              <a:rPr lang="fi-FI" dirty="0"/>
              <a:t> </a:t>
            </a:r>
            <a:r>
              <a:rPr lang="fi-FI" dirty="0" err="1"/>
              <a:t>from</a:t>
            </a:r>
            <a:r>
              <a:rPr lang="fi-FI" dirty="0"/>
              <a:t> </a:t>
            </a:r>
            <a:r>
              <a:rPr lang="fi-FI" dirty="0" err="1"/>
              <a:t>group</a:t>
            </a:r>
            <a:r>
              <a:rPr lang="fi-FI" dirty="0"/>
              <a:t> </a:t>
            </a:r>
            <a:r>
              <a:rPr lang="fi-FI" dirty="0" err="1"/>
              <a:t>members</a:t>
            </a:r>
            <a:endParaRPr lang="fi-FI" dirty="0"/>
          </a:p>
          <a:p>
            <a:pPr marL="0" indent="0">
              <a:lnSpc>
                <a:spcPct val="107000"/>
              </a:lnSpc>
              <a:spcAft>
                <a:spcPts val="800"/>
              </a:spcAft>
              <a:buNone/>
            </a:pPr>
            <a:endParaRPr lang="fi-FI" sz="2400" dirty="0"/>
          </a:p>
        </p:txBody>
      </p:sp>
    </p:spTree>
    <p:extLst>
      <p:ext uri="{BB962C8B-B14F-4D97-AF65-F5344CB8AC3E}">
        <p14:creationId xmlns:p14="http://schemas.microsoft.com/office/powerpoint/2010/main" val="388310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dirty="0"/>
              <a:t> 1/7</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lnSpcReduction="10000"/>
          </a:bodyPr>
          <a:lstStyle/>
          <a:p>
            <a:r>
              <a:rPr lang="fi-FI" dirty="0"/>
              <a:t>Basics </a:t>
            </a:r>
            <a:r>
              <a:rPr lang="fi-FI" dirty="0" err="1"/>
              <a:t>slide</a:t>
            </a:r>
            <a:r>
              <a:rPr lang="fi-FI" dirty="0"/>
              <a:t> 4</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1.1 The story of 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by Creative Commons.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CC BY 4.0.</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1.2 Creative Commons Today</a:t>
            </a:r>
            <a:r>
              <a:rPr lang="en-US" dirty="0">
                <a:effectLst/>
                <a:latin typeface="Calibri" panose="020F0502020204030204" pitchFamily="34" charset="0"/>
                <a:ea typeface="Calibri" panose="020F0502020204030204" pitchFamily="34" charset="0"/>
                <a:cs typeface="Times New Roman" panose="02020603050405020304" pitchFamily="18" charset="0"/>
              </a:rPr>
              <a:t> by Creative Commons.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CC BY 4.0.</a:t>
            </a:r>
            <a:endParaRPr lang="fi-FI" dirty="0"/>
          </a:p>
          <a:p>
            <a:r>
              <a:rPr lang="fi-FI" dirty="0"/>
              <a:t>Basics </a:t>
            </a:r>
            <a:r>
              <a:rPr lang="fi-FI" dirty="0" err="1"/>
              <a:t>slide</a:t>
            </a:r>
            <a:r>
              <a:rPr lang="fi-FI" dirty="0"/>
              <a:t> 5 </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2.1. Copyright Basics</a:t>
            </a:r>
            <a:r>
              <a:rPr lang="en-US" dirty="0">
                <a:effectLst/>
                <a:latin typeface="Calibri" panose="020F0502020204030204" pitchFamily="34" charset="0"/>
                <a:ea typeface="Calibri" panose="020F0502020204030204" pitchFamily="34" charset="0"/>
                <a:cs typeface="Times New Roman" panose="02020603050405020304" pitchFamily="18" charset="0"/>
              </a:rPr>
              <a:t> by Creative Commons.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CC BY 4.0.</a:t>
            </a: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3.2. License Scope</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CC BY 4.0.</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dirty="0"/>
              <a:t>Basics </a:t>
            </a:r>
            <a:r>
              <a:rPr lang="fi-FI" dirty="0" err="1"/>
              <a:t>slide</a:t>
            </a:r>
            <a:r>
              <a:rPr lang="fi-FI" dirty="0"/>
              <a:t> 6 </a:t>
            </a:r>
          </a:p>
          <a:p>
            <a:pPr lvl="1">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3.4. License Enforceability</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by </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Creative Commons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CC BY 4.0.</a:t>
            </a:r>
            <a:endParaRPr lang="fi-FI"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None/>
            </a:pP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4094356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dirty="0"/>
              <a:t> 2/7</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a:bodyPr>
          <a:lstStyle/>
          <a:p>
            <a:r>
              <a:rPr lang="fi-FI" dirty="0" err="1"/>
              <a:t>Layers</a:t>
            </a:r>
            <a:r>
              <a:rPr lang="fi-FI" dirty="0"/>
              <a:t> </a:t>
            </a:r>
            <a:r>
              <a:rPr lang="fi-FI" dirty="0" err="1"/>
              <a:t>slide</a:t>
            </a:r>
            <a:r>
              <a:rPr lang="fi-FI" dirty="0"/>
              <a:t> 7</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3.1. License Design and Terminology</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r>
              <a:rPr lang="fi-FI" dirty="0" err="1"/>
              <a:t>Elements</a:t>
            </a:r>
            <a:r>
              <a:rPr lang="fi-FI" dirty="0"/>
              <a:t> and </a:t>
            </a:r>
            <a:r>
              <a:rPr lang="fi-FI" dirty="0" err="1"/>
              <a:t>icons</a:t>
            </a:r>
            <a:r>
              <a:rPr lang="fi-FI" dirty="0"/>
              <a:t> </a:t>
            </a:r>
            <a:r>
              <a:rPr lang="fi-FI" dirty="0" err="1"/>
              <a:t>slide</a:t>
            </a:r>
            <a:r>
              <a:rPr lang="fi-FI" dirty="0"/>
              <a:t> 8</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3.1. License Design and Terminology</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r>
              <a:rPr lang="fi-FI" dirty="0" err="1"/>
              <a:t>Licenses</a:t>
            </a:r>
            <a:r>
              <a:rPr lang="fi-FI" dirty="0"/>
              <a:t> </a:t>
            </a:r>
            <a:r>
              <a:rPr lang="fi-FI" dirty="0" err="1"/>
              <a:t>slide</a:t>
            </a:r>
            <a:r>
              <a:rPr lang="fi-FI" dirty="0"/>
              <a:t> 9</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3.3. License Types</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r>
              <a:rPr lang="fi-FI" dirty="0"/>
              <a:t>Public domain </a:t>
            </a:r>
            <a:r>
              <a:rPr lang="fi-FI" dirty="0" err="1"/>
              <a:t>tools</a:t>
            </a:r>
            <a:r>
              <a:rPr lang="fi-FI" dirty="0"/>
              <a:t> </a:t>
            </a:r>
            <a:r>
              <a:rPr lang="fi-FI" dirty="0" err="1"/>
              <a:t>slide</a:t>
            </a:r>
            <a:r>
              <a:rPr lang="fi-FI" dirty="0"/>
              <a:t> 10</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3.1. License Design and Terminology</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575843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dirty="0"/>
              <a:t> 3/7</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lnSpcReduction="10000"/>
          </a:bodyPr>
          <a:lstStyle/>
          <a:p>
            <a:r>
              <a:rPr lang="fi-FI" dirty="0"/>
              <a:t>TASL Slide 11</a:t>
            </a:r>
          </a:p>
          <a:p>
            <a:pPr lvl="1"/>
            <a:r>
              <a:rPr lang="fi-FI" dirty="0">
                <a:hlinkClick r:id="rId3"/>
              </a:rPr>
              <a:t>Best </a:t>
            </a:r>
            <a:r>
              <a:rPr lang="fi-FI" dirty="0" err="1">
                <a:hlinkClick r:id="rId3"/>
              </a:rPr>
              <a:t>practices</a:t>
            </a:r>
            <a:r>
              <a:rPr lang="fi-FI" dirty="0">
                <a:hlinkClick r:id="rId3"/>
              </a:rPr>
              <a:t> for </a:t>
            </a:r>
            <a:r>
              <a:rPr lang="fi-FI" dirty="0" err="1">
                <a:hlinkClick r:id="rId3"/>
              </a:rPr>
              <a:t>attribution</a:t>
            </a:r>
            <a:r>
              <a:rPr lang="fi-FI" dirty="0">
                <a:hlinkClick r:id="rId3"/>
              </a:rPr>
              <a:t> </a:t>
            </a:r>
            <a:r>
              <a:rPr lang="en-US" dirty="0">
                <a:effectLst/>
                <a:latin typeface="Calibri" panose="020F0502020204030204" pitchFamily="34" charset="0"/>
                <a:ea typeface="Calibri" panose="020F0502020204030204" pitchFamily="34" charset="0"/>
                <a:cs typeface="Times New Roman" panose="02020603050405020304" pitchFamily="18" charset="0"/>
              </a:rPr>
              <a:t>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p>
          <a:p>
            <a:r>
              <a:rPr lang="fi-FI" dirty="0"/>
              <a:t>Research data </a:t>
            </a:r>
            <a:r>
              <a:rPr lang="fi-FI" dirty="0" err="1"/>
              <a:t>slide</a:t>
            </a:r>
            <a:r>
              <a:rPr lang="fi-FI" dirty="0"/>
              <a:t> 12</a:t>
            </a:r>
          </a:p>
          <a:p>
            <a:pPr lvl="1"/>
            <a:r>
              <a:rPr lang="en-US" dirty="0">
                <a:hlinkClick r:id="rId6"/>
              </a:rPr>
              <a:t>Open research data and methods. National policy and executive plan by the higher education and research community for 2021–2025: Policy component 1 (Open access to research data) and 2 (Open access to research methods and infrastructures)</a:t>
            </a:r>
            <a:r>
              <a:rPr lang="en-US" dirty="0"/>
              <a:t> by </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The Federation of Finnish Learned Societies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CC BY 4.0</a:t>
            </a:r>
            <a:r>
              <a:rPr lang="fi-FI" dirty="0"/>
              <a:t> </a:t>
            </a:r>
          </a:p>
          <a:p>
            <a:pPr lvl="1"/>
            <a:r>
              <a:rPr lang="en-US" dirty="0">
                <a:hlinkClick r:id="rId9"/>
              </a:rPr>
              <a:t>Horizon Europe mandate for Research Data Management</a:t>
            </a:r>
            <a:r>
              <a:rPr lang="en-US" dirty="0"/>
              <a:t>, Providing access to research data in trusted repositories by </a:t>
            </a:r>
            <a:r>
              <a:rPr lang="en-US" dirty="0" err="1">
                <a:hlinkClick r:id="rId10"/>
              </a:rPr>
              <a:t>OpenAIRE</a:t>
            </a:r>
            <a:r>
              <a:rPr lang="en-US" dirty="0"/>
              <a:t>.</a:t>
            </a:r>
            <a:r>
              <a:rPr lang="fi-FI" dirty="0"/>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p>
          <a:p>
            <a:pPr lvl="1"/>
            <a:r>
              <a:rPr lang="fi-FI" dirty="0">
                <a:hlinkClick r:id="rId11"/>
              </a:rPr>
              <a:t>Springer Copyright and License </a:t>
            </a:r>
            <a:r>
              <a:rPr lang="en-US" dirty="0"/>
              <a:t>© 2023 </a:t>
            </a:r>
            <a:r>
              <a:rPr lang="en-US" dirty="0">
                <a:hlinkClick r:id="rId12"/>
              </a:rPr>
              <a:t>BioMed Central Ltd</a:t>
            </a:r>
            <a:r>
              <a:rPr lang="en-US" dirty="0"/>
              <a:t>. Part of </a:t>
            </a:r>
            <a:r>
              <a:rPr lang="en-US" dirty="0">
                <a:hlinkClick r:id="rId13"/>
              </a:rPr>
              <a:t>Springer Nature</a:t>
            </a:r>
            <a:r>
              <a:rPr lang="en-US" dirty="0"/>
              <a:t>. (accessed 10.8.2023)</a:t>
            </a:r>
            <a:endParaRPr lang="fi-FI" dirty="0"/>
          </a:p>
        </p:txBody>
      </p:sp>
    </p:spTree>
    <p:extLst>
      <p:ext uri="{BB962C8B-B14F-4D97-AF65-F5344CB8AC3E}">
        <p14:creationId xmlns:p14="http://schemas.microsoft.com/office/powerpoint/2010/main" val="3008432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dirty="0"/>
              <a:t> 4/7</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a:bodyPr>
          <a:lstStyle/>
          <a:p>
            <a:pPr>
              <a:lnSpc>
                <a:spcPct val="107000"/>
              </a:lnSpc>
              <a:spcAft>
                <a:spcPts val="800"/>
              </a:spcAft>
            </a:pPr>
            <a:r>
              <a:rPr lang="fi-FI" dirty="0" err="1"/>
              <a:t>What</a:t>
            </a:r>
            <a:r>
              <a:rPr lang="fi-FI" dirty="0"/>
              <a:t> is </a:t>
            </a:r>
            <a:r>
              <a:rPr lang="fi-FI" dirty="0" err="1"/>
              <a:t>not</a:t>
            </a:r>
            <a:r>
              <a:rPr lang="fi-FI" dirty="0"/>
              <a:t> </a:t>
            </a:r>
            <a:r>
              <a:rPr lang="fi-FI" dirty="0" err="1"/>
              <a:t>covered</a:t>
            </a:r>
            <a:r>
              <a:rPr lang="fi-FI" dirty="0"/>
              <a:t> </a:t>
            </a:r>
            <a:r>
              <a:rPr lang="fi-FI" dirty="0" err="1"/>
              <a:t>slide</a:t>
            </a:r>
            <a:r>
              <a:rPr lang="fi-FI" dirty="0"/>
              <a:t> 13</a:t>
            </a:r>
          </a:p>
          <a:p>
            <a:pPr lvl="1">
              <a:lnSpc>
                <a:spcPct val="107000"/>
              </a:lnSpc>
              <a:spcAft>
                <a:spcPts val="800"/>
              </a:spcAft>
            </a:pPr>
            <a:r>
              <a:rPr lang="en-US" dirty="0">
                <a:hlinkClick r:id="rId3"/>
              </a:rPr>
              <a:t>FAQ How do Creative Commons licenses affect my moral rights, if at all?</a:t>
            </a:r>
            <a:r>
              <a:rPr lang="en-US" dirty="0"/>
              <a:t> </a:t>
            </a:r>
          </a:p>
          <a:p>
            <a:pPr lvl="1">
              <a:lnSpc>
                <a:spcPct val="107000"/>
              </a:lnSpc>
              <a:spcAft>
                <a:spcPts val="800"/>
              </a:spcAft>
            </a:pPr>
            <a:r>
              <a:rPr lang="en-US" dirty="0">
                <a:hlinkClick r:id="rId4"/>
              </a:rPr>
              <a:t>FAQ Can I offer material under a CC license that has my trademark on it without also licensing or affecting rights in the trademark?</a:t>
            </a:r>
            <a:r>
              <a:rPr lang="en-US" dirty="0"/>
              <a:t> </a:t>
            </a:r>
          </a:p>
          <a:p>
            <a:pPr lvl="1">
              <a:lnSpc>
                <a:spcPct val="107000"/>
              </a:lnSpc>
              <a:spcAft>
                <a:spcPts val="800"/>
              </a:spcAft>
            </a:pPr>
            <a:r>
              <a:rPr lang="en-US" dirty="0">
                <a:hlinkClick r:id="rId5"/>
              </a:rPr>
              <a:t>FAQ How are publicity, privacy, and personality rights affected when I apply a CC license?</a:t>
            </a:r>
            <a:endParaRPr lang="fi-FI" dirty="0"/>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all three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CC BY 4.0.</a:t>
            </a: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None/>
            </a:pPr>
            <a:endParaRPr lang="fi-FI" dirty="0"/>
          </a:p>
          <a:p>
            <a:pPr>
              <a:lnSpc>
                <a:spcPct val="107000"/>
              </a:lnSpc>
              <a:spcAft>
                <a:spcPts val="800"/>
              </a:spcAft>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187232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Title 2">
            <a:extLst>
              <a:ext uri="{FF2B5EF4-FFF2-40B4-BE49-F238E27FC236}">
                <a16:creationId xmlns:a16="http://schemas.microsoft.com/office/drawing/2014/main" id="{5D667DA5-0A2A-DDDE-98D9-0BED9F982C92}"/>
              </a:ext>
            </a:extLst>
          </p:cNvPr>
          <p:cNvSpPr>
            <a:spLocks noGrp="1"/>
          </p:cNvSpPr>
          <p:nvPr>
            <p:ph type="title"/>
          </p:nvPr>
        </p:nvSpPr>
        <p:spPr/>
        <p:txBody>
          <a:bodyPr/>
          <a:lstStyle/>
          <a:p>
            <a:r>
              <a:rPr lang="fi-FI" dirty="0"/>
              <a:t>Basics 1/3</a:t>
            </a:r>
          </a:p>
        </p:txBody>
      </p:sp>
      <p:sp>
        <p:nvSpPr>
          <p:cNvPr id="5" name="Content Placeholder 4">
            <a:extLst>
              <a:ext uri="{FF2B5EF4-FFF2-40B4-BE49-F238E27FC236}">
                <a16:creationId xmlns:a16="http://schemas.microsoft.com/office/drawing/2014/main" id="{F803A6CF-E482-D773-D686-58DEFA80EA46}"/>
              </a:ext>
            </a:extLst>
          </p:cNvPr>
          <p:cNvSpPr>
            <a:spLocks noGrp="1"/>
          </p:cNvSpPr>
          <p:nvPr>
            <p:ph idx="1"/>
          </p:nvPr>
        </p:nvSpPr>
        <p:spPr/>
        <p:txBody>
          <a:bodyPr>
            <a:normAutofit fontScale="92500" lnSpcReduction="10000"/>
          </a:bodyPr>
          <a:lstStyle/>
          <a:p>
            <a:r>
              <a:rPr lang="fi-FI" dirty="0"/>
              <a:t>Creative </a:t>
            </a:r>
            <a:r>
              <a:rPr lang="fi-FI" dirty="0" err="1"/>
              <a:t>Commons</a:t>
            </a:r>
            <a:r>
              <a:rPr lang="fi-FI" dirty="0"/>
              <a:t> </a:t>
            </a:r>
            <a:r>
              <a:rPr lang="fi-FI" dirty="0" err="1"/>
              <a:t>movement</a:t>
            </a:r>
            <a:r>
              <a:rPr lang="fi-FI" dirty="0"/>
              <a:t> </a:t>
            </a:r>
          </a:p>
          <a:p>
            <a:pPr lvl="1"/>
            <a:r>
              <a:rPr lang="fi-FI" sz="2600" dirty="0"/>
              <a:t>CC is an </a:t>
            </a:r>
            <a:r>
              <a:rPr lang="fi-FI" sz="2600" dirty="0" err="1"/>
              <a:t>organisation</a:t>
            </a:r>
            <a:r>
              <a:rPr lang="fi-FI" sz="2600" dirty="0"/>
              <a:t>, </a:t>
            </a:r>
            <a:r>
              <a:rPr lang="fi-FI" sz="2600" dirty="0" err="1"/>
              <a:t>licenses</a:t>
            </a:r>
            <a:r>
              <a:rPr lang="fi-FI" sz="2600" dirty="0"/>
              <a:t> and </a:t>
            </a:r>
            <a:r>
              <a:rPr lang="fi-FI" sz="2600" dirty="0" err="1"/>
              <a:t>community</a:t>
            </a:r>
            <a:endParaRPr lang="fi-FI" sz="2600" dirty="0"/>
          </a:p>
          <a:p>
            <a:pPr lvl="1"/>
            <a:r>
              <a:rPr lang="fi-FI" sz="2600" dirty="0" err="1"/>
              <a:t>Originated</a:t>
            </a:r>
            <a:r>
              <a:rPr lang="fi-FI" sz="2600" dirty="0"/>
              <a:t> in </a:t>
            </a:r>
            <a:r>
              <a:rPr lang="fi-FI" sz="2600" dirty="0" err="1"/>
              <a:t>the</a:t>
            </a:r>
            <a:r>
              <a:rPr lang="fi-FI" sz="2600" dirty="0"/>
              <a:t> US </a:t>
            </a:r>
            <a:r>
              <a:rPr lang="fi-FI" sz="2600" dirty="0" err="1"/>
              <a:t>over</a:t>
            </a:r>
            <a:r>
              <a:rPr lang="fi-FI" sz="2600" dirty="0"/>
              <a:t> 20 </a:t>
            </a:r>
            <a:r>
              <a:rPr lang="fi-FI" sz="2600" dirty="0" err="1"/>
              <a:t>years</a:t>
            </a:r>
            <a:r>
              <a:rPr lang="fi-FI" sz="2600" dirty="0"/>
              <a:t> </a:t>
            </a:r>
            <a:r>
              <a:rPr lang="fi-FI" sz="2600" dirty="0" err="1"/>
              <a:t>ago</a:t>
            </a:r>
            <a:r>
              <a:rPr lang="fi-FI" sz="2600" dirty="0"/>
              <a:t> as a </a:t>
            </a:r>
            <a:r>
              <a:rPr lang="fi-FI" sz="2600" dirty="0" err="1"/>
              <a:t>response</a:t>
            </a:r>
            <a:r>
              <a:rPr lang="fi-FI" sz="2600" dirty="0"/>
              <a:t> to </a:t>
            </a:r>
            <a:r>
              <a:rPr lang="fi-FI" sz="2600" dirty="0" err="1"/>
              <a:t>the</a:t>
            </a:r>
            <a:r>
              <a:rPr lang="fi-FI" sz="2600" dirty="0"/>
              <a:t> </a:t>
            </a:r>
            <a:r>
              <a:rPr lang="fi-FI" sz="2600" dirty="0" err="1"/>
              <a:t>lenghtening</a:t>
            </a:r>
            <a:r>
              <a:rPr lang="fi-FI" sz="2600" dirty="0"/>
              <a:t> of copyright </a:t>
            </a:r>
            <a:r>
              <a:rPr lang="fi-FI" sz="2600" dirty="0" err="1"/>
              <a:t>protection</a:t>
            </a:r>
            <a:endParaRPr lang="fi-FI" sz="2600" dirty="0"/>
          </a:p>
          <a:p>
            <a:r>
              <a:rPr lang="fi-FI" dirty="0"/>
              <a:t>CC-</a:t>
            </a:r>
            <a:r>
              <a:rPr lang="fi-FI" dirty="0" err="1"/>
              <a:t>licenses</a:t>
            </a:r>
            <a:r>
              <a:rPr lang="fi-FI" dirty="0"/>
              <a:t> </a:t>
            </a:r>
            <a:r>
              <a:rPr lang="fi-FI" dirty="0" err="1"/>
              <a:t>are</a:t>
            </a:r>
            <a:r>
              <a:rPr lang="fi-FI" dirty="0"/>
              <a:t> </a:t>
            </a:r>
            <a:r>
              <a:rPr lang="fi-FI" dirty="0" err="1"/>
              <a:t>internationally</a:t>
            </a:r>
            <a:r>
              <a:rPr lang="fi-FI" dirty="0"/>
              <a:t> </a:t>
            </a:r>
            <a:r>
              <a:rPr lang="fi-FI" dirty="0" err="1"/>
              <a:t>used</a:t>
            </a:r>
            <a:r>
              <a:rPr lang="fi-FI" dirty="0"/>
              <a:t> </a:t>
            </a:r>
            <a:r>
              <a:rPr lang="fi-FI" dirty="0" err="1"/>
              <a:t>standardized</a:t>
            </a:r>
            <a:r>
              <a:rPr lang="fi-FI" dirty="0"/>
              <a:t> </a:t>
            </a:r>
            <a:r>
              <a:rPr lang="fi-FI" dirty="0" err="1"/>
              <a:t>licenses</a:t>
            </a:r>
            <a:endParaRPr lang="fi-FI" dirty="0"/>
          </a:p>
          <a:p>
            <a:pPr lvl="1"/>
            <a:r>
              <a:rPr lang="fi-FI" sz="2600" dirty="0" err="1"/>
              <a:t>First</a:t>
            </a:r>
            <a:r>
              <a:rPr lang="fi-FI" sz="2600" dirty="0"/>
              <a:t> </a:t>
            </a:r>
            <a:r>
              <a:rPr lang="fi-FI" sz="2600" dirty="0" err="1"/>
              <a:t>licensed</a:t>
            </a:r>
            <a:r>
              <a:rPr lang="fi-FI" sz="2600" dirty="0"/>
              <a:t> </a:t>
            </a:r>
            <a:r>
              <a:rPr lang="fi-FI" sz="2600" dirty="0" err="1"/>
              <a:t>published</a:t>
            </a:r>
            <a:r>
              <a:rPr lang="fi-FI" sz="2600" dirty="0"/>
              <a:t> in 2002</a:t>
            </a:r>
          </a:p>
          <a:p>
            <a:pPr lvl="1"/>
            <a:r>
              <a:rPr lang="fi-FI" sz="2400" dirty="0"/>
              <a:t>6 </a:t>
            </a:r>
            <a:r>
              <a:rPr lang="fi-FI" sz="2400" dirty="0" err="1"/>
              <a:t>licenses</a:t>
            </a:r>
            <a:r>
              <a:rPr lang="fi-FI" sz="2400" dirty="0"/>
              <a:t> (+ </a:t>
            </a:r>
            <a:r>
              <a:rPr lang="fi-FI" sz="2400" dirty="0" err="1"/>
              <a:t>waiver</a:t>
            </a:r>
            <a:r>
              <a:rPr lang="fi-FI" sz="2400" dirty="0"/>
              <a:t> CC0)</a:t>
            </a:r>
          </a:p>
          <a:p>
            <a:pPr lvl="1"/>
            <a:r>
              <a:rPr lang="fi-FI" sz="2600" dirty="0" err="1"/>
              <a:t>Over</a:t>
            </a:r>
            <a:r>
              <a:rPr lang="fi-FI" sz="2600" dirty="0"/>
              <a:t> 2 </a:t>
            </a:r>
            <a:r>
              <a:rPr lang="fi-FI" sz="2600" dirty="0" err="1"/>
              <a:t>billion</a:t>
            </a:r>
            <a:r>
              <a:rPr lang="fi-FI" sz="2600" dirty="0"/>
              <a:t> </a:t>
            </a:r>
            <a:r>
              <a:rPr lang="fi-FI" sz="2600" dirty="0" err="1"/>
              <a:t>works</a:t>
            </a:r>
            <a:r>
              <a:rPr lang="fi-FI" sz="2600" dirty="0"/>
              <a:t>  to </a:t>
            </a:r>
            <a:r>
              <a:rPr lang="fi-FI" sz="2600" dirty="0" err="1"/>
              <a:t>date</a:t>
            </a:r>
            <a:endParaRPr lang="fi-FI" sz="2600" dirty="0"/>
          </a:p>
          <a:p>
            <a:r>
              <a:rPr lang="en-US" sz="2600" dirty="0"/>
              <a:t>Basis in copyright law</a:t>
            </a:r>
          </a:p>
          <a:p>
            <a:pPr lvl="1"/>
            <a:r>
              <a:rPr lang="en-US" sz="2600" dirty="0"/>
              <a:t>Tool for those who want to permit additional rights to users</a:t>
            </a:r>
          </a:p>
          <a:p>
            <a:pPr lvl="1"/>
            <a:r>
              <a:rPr lang="en-US" sz="2600" dirty="0"/>
              <a:t>All rights reserved=&gt; some rights reserved</a:t>
            </a:r>
          </a:p>
          <a:p>
            <a:endParaRPr lang="fi-FI" sz="2600" dirty="0"/>
          </a:p>
          <a:p>
            <a:pPr marL="0" indent="0">
              <a:buNone/>
            </a:pPr>
            <a:endParaRPr lang="fi-FI" dirty="0"/>
          </a:p>
        </p:txBody>
      </p:sp>
    </p:spTree>
    <p:extLst>
      <p:ext uri="{BB962C8B-B14F-4D97-AF65-F5344CB8AC3E}">
        <p14:creationId xmlns:p14="http://schemas.microsoft.com/office/powerpoint/2010/main" val="2830617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dirty="0"/>
              <a:t> 5/7</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a:bodyPr>
          <a:lstStyle/>
          <a:p>
            <a:pPr>
              <a:lnSpc>
                <a:spcPct val="107000"/>
              </a:lnSpc>
              <a:spcAft>
                <a:spcPts val="800"/>
              </a:spcAft>
            </a:pPr>
            <a:r>
              <a:rPr lang="fi-FI" dirty="0"/>
              <a:t>Commercial </a:t>
            </a:r>
            <a:r>
              <a:rPr lang="fi-FI" dirty="0" err="1"/>
              <a:t>use</a:t>
            </a:r>
            <a:r>
              <a:rPr lang="fi-FI" dirty="0"/>
              <a:t> </a:t>
            </a:r>
            <a:r>
              <a:rPr lang="fi-FI" dirty="0" err="1"/>
              <a:t>slide</a:t>
            </a:r>
            <a:r>
              <a:rPr lang="fi-FI" dirty="0"/>
              <a:t> 14</a:t>
            </a:r>
          </a:p>
          <a:p>
            <a:pPr lvl="1">
              <a:lnSpc>
                <a:spcPct val="107000"/>
              </a:lnSpc>
              <a:spcAft>
                <a:spcPts val="800"/>
              </a:spcAft>
            </a:pPr>
            <a:r>
              <a:rPr lang="fi-FI" dirty="0">
                <a:hlinkClick r:id="rId3"/>
              </a:rPr>
              <a:t>FAQ </a:t>
            </a:r>
            <a:r>
              <a:rPr lang="en-US" dirty="0">
                <a:hlinkClick r:id="rId3"/>
              </a:rPr>
              <a:t>Does my use violate the </a:t>
            </a:r>
            <a:r>
              <a:rPr lang="en-US" dirty="0" err="1">
                <a:hlinkClick r:id="rId3"/>
              </a:rPr>
              <a:t>NonCommercial</a:t>
            </a:r>
            <a:r>
              <a:rPr lang="en-US" dirty="0">
                <a:hlinkClick r:id="rId3"/>
              </a:rPr>
              <a:t> clause of the licenses?</a:t>
            </a:r>
            <a:r>
              <a:rPr lang="en-US" dirty="0"/>
              <a:t> </a:t>
            </a:r>
            <a:r>
              <a:rPr lang="en-US" dirty="0">
                <a:effectLst/>
                <a:latin typeface="Calibri" panose="020F0502020204030204" pitchFamily="34" charset="0"/>
                <a:ea typeface="Calibri" panose="020F0502020204030204" pitchFamily="34" charset="0"/>
                <a:cs typeface="Times New Roman" panose="02020603050405020304" pitchFamily="18" charset="0"/>
              </a:rPr>
              <a:t>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p>
          <a:p>
            <a:pPr>
              <a:lnSpc>
                <a:spcPct val="107000"/>
              </a:lnSpc>
              <a:spcAft>
                <a:spcPts val="800"/>
              </a:spcAft>
            </a:pPr>
            <a:r>
              <a:rPr lang="fi-FI" dirty="0" err="1"/>
              <a:t>Derivative</a:t>
            </a:r>
            <a:r>
              <a:rPr lang="fi-FI" dirty="0"/>
              <a:t> </a:t>
            </a:r>
            <a:r>
              <a:rPr lang="fi-FI" dirty="0" err="1"/>
              <a:t>works</a:t>
            </a:r>
            <a:r>
              <a:rPr lang="fi-FI" dirty="0"/>
              <a:t> </a:t>
            </a:r>
            <a:r>
              <a:rPr lang="fi-FI" dirty="0" err="1"/>
              <a:t>slide</a:t>
            </a:r>
            <a:r>
              <a:rPr lang="fi-FI" dirty="0"/>
              <a:t> 16</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4.4. Remixing CC-Licensed Work </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p>
          <a:p>
            <a:r>
              <a:rPr lang="fi-FI" dirty="0" err="1"/>
              <a:t>Derivative</a:t>
            </a:r>
            <a:r>
              <a:rPr lang="fi-FI" dirty="0"/>
              <a:t> </a:t>
            </a:r>
            <a:r>
              <a:rPr lang="fi-FI" dirty="0" err="1"/>
              <a:t>works</a:t>
            </a:r>
            <a:r>
              <a:rPr lang="fi-FI" dirty="0"/>
              <a:t> </a:t>
            </a:r>
            <a:r>
              <a:rPr lang="fi-FI" dirty="0" err="1"/>
              <a:t>slide</a:t>
            </a:r>
            <a:r>
              <a:rPr lang="fi-FI" dirty="0"/>
              <a:t> 17</a:t>
            </a:r>
          </a:p>
          <a:p>
            <a:pPr lvl="1">
              <a:lnSpc>
                <a:spcPct val="107000"/>
              </a:lnSpc>
              <a:spcAft>
                <a:spcPts val="800"/>
              </a:spcAft>
            </a:pP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4.2. Finding and Reusing CC-Licensed Work </a:t>
            </a:r>
            <a:r>
              <a:rPr lang="en-US" dirty="0">
                <a:effectLst/>
                <a:latin typeface="Calibri" panose="020F0502020204030204" pitchFamily="34" charset="0"/>
                <a:ea typeface="Calibri" panose="020F0502020204030204" pitchFamily="34" charset="0"/>
                <a:cs typeface="Times New Roman" panose="02020603050405020304" pitchFamily="18" charset="0"/>
              </a:rPr>
              <a:t> by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Creative Commons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 4.0.</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1898468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dirty="0"/>
              <a:t> 6/7</a:t>
            </a:r>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fontScale="92500" lnSpcReduction="20000"/>
          </a:bodyPr>
          <a:lstStyle/>
          <a:p>
            <a:pPr marL="228600" marR="0" lvl="0" indent="-228600" algn="l" defTabSz="914400" rtl="0" eaLnBrk="1" fontAlgn="auto" latinLnBrk="0" hangingPunct="1">
              <a:lnSpc>
                <a:spcPct val="107000"/>
              </a:lnSpc>
              <a:spcBef>
                <a:spcPts val="1000"/>
              </a:spcBef>
              <a:spcAft>
                <a:spcPts val="800"/>
              </a:spcAft>
              <a:buClr>
                <a:srgbClr val="002855"/>
              </a:buClr>
              <a:buSzTx/>
              <a:buFont typeface="Wingdings" panose="05000000000000000000" pitchFamily="2" charset="2"/>
              <a:buChar char="§"/>
              <a:tabLst/>
              <a:defRPr/>
            </a:pPr>
            <a:r>
              <a:rPr kumimoji="0" lang="fi-FI" sz="2800" b="0" i="0" u="none" strike="noStrike" kern="1200" cap="none" spc="0" normalizeH="0" baseline="0" noProof="0" dirty="0">
                <a:ln>
                  <a:noFill/>
                </a:ln>
                <a:solidFill>
                  <a:prstClr val="black"/>
                </a:solidFill>
                <a:effectLst/>
                <a:uLnTx/>
                <a:uFillTx/>
                <a:latin typeface="Segoe UI"/>
                <a:ea typeface="+mn-ea"/>
                <a:cs typeface="Segoe UI"/>
              </a:rPr>
              <a:t>Use of 3rd party </a:t>
            </a:r>
            <a:r>
              <a:rPr kumimoji="0" lang="fi-FI" sz="2800" b="0" i="0" u="none" strike="noStrike" kern="1200" cap="none" spc="0" normalizeH="0" baseline="0" noProof="0" dirty="0" err="1">
                <a:ln>
                  <a:noFill/>
                </a:ln>
                <a:solidFill>
                  <a:prstClr val="black"/>
                </a:solidFill>
                <a:effectLst/>
                <a:uLnTx/>
                <a:uFillTx/>
                <a:latin typeface="Segoe UI"/>
                <a:ea typeface="+mn-ea"/>
                <a:cs typeface="Segoe UI"/>
              </a:rPr>
              <a:t>material</a:t>
            </a:r>
            <a:r>
              <a:rPr kumimoji="0" lang="fi-FI" sz="2800" b="0" i="0" u="none" strike="noStrike" kern="1200" cap="none" spc="0" normalizeH="0" baseline="0" noProof="0" dirty="0">
                <a:ln>
                  <a:noFill/>
                </a:ln>
                <a:solidFill>
                  <a:prstClr val="black"/>
                </a:solidFill>
                <a:effectLst/>
                <a:uLnTx/>
                <a:uFillTx/>
                <a:latin typeface="Segoe UI"/>
                <a:ea typeface="+mn-ea"/>
                <a:cs typeface="Segoe UI"/>
              </a:rPr>
              <a:t> </a:t>
            </a:r>
            <a:r>
              <a:rPr kumimoji="0" lang="fi-FI" sz="2800" b="0" i="0" u="none" strike="noStrike" kern="1200" cap="none" spc="0" normalizeH="0" baseline="0" noProof="0" dirty="0" err="1">
                <a:ln>
                  <a:noFill/>
                </a:ln>
                <a:solidFill>
                  <a:prstClr val="black"/>
                </a:solidFill>
                <a:effectLst/>
                <a:uLnTx/>
                <a:uFillTx/>
                <a:latin typeface="Segoe UI"/>
                <a:ea typeface="+mn-ea"/>
                <a:cs typeface="Segoe UI"/>
              </a:rPr>
              <a:t>slide</a:t>
            </a:r>
            <a:r>
              <a:rPr lang="fi-FI" dirty="0"/>
              <a:t> 20 </a:t>
            </a:r>
          </a:p>
          <a:p>
            <a:pPr lvl="1">
              <a:lnSpc>
                <a:spcPct val="107000"/>
              </a:lnSpc>
              <a:spcAft>
                <a:spcPts val="800"/>
              </a:spcAft>
            </a:pPr>
            <a:r>
              <a:rPr lang="fi-FI" dirty="0">
                <a:hlinkClick r:id="rId3"/>
              </a:rPr>
              <a:t>Sitaattioikeus eli miten tekstiä saa lainata</a:t>
            </a:r>
            <a:r>
              <a:rPr lang="fi-FI" dirty="0"/>
              <a:t> © </a:t>
            </a:r>
            <a:r>
              <a:rPr lang="fi-FI" dirty="0">
                <a:hlinkClick r:id="rId4"/>
              </a:rPr>
              <a:t>Sanasto</a:t>
            </a:r>
            <a:r>
              <a:rPr lang="fi-FI" dirty="0"/>
              <a:t> (</a:t>
            </a:r>
            <a:r>
              <a:rPr lang="fi-FI" dirty="0" err="1"/>
              <a:t>accessed</a:t>
            </a:r>
            <a:r>
              <a:rPr lang="fi-FI" dirty="0"/>
              <a:t> 16.8.2023)</a:t>
            </a:r>
          </a:p>
          <a:p>
            <a:pPr>
              <a:lnSpc>
                <a:spcPct val="107000"/>
              </a:lnSpc>
              <a:spcAft>
                <a:spcPts val="800"/>
              </a:spcAft>
            </a:pPr>
            <a:r>
              <a:rPr kumimoji="0" lang="fi-FI" sz="2800" b="0" i="0" u="none" strike="noStrike" kern="1200" cap="none" spc="0" normalizeH="0" baseline="0" noProof="0" dirty="0">
                <a:ln>
                  <a:noFill/>
                </a:ln>
                <a:solidFill>
                  <a:prstClr val="black"/>
                </a:solidFill>
                <a:effectLst/>
                <a:uLnTx/>
                <a:uFillTx/>
                <a:latin typeface="Segoe UI"/>
                <a:ea typeface="+mn-ea"/>
                <a:cs typeface="Segoe UI"/>
              </a:rPr>
              <a:t>Use of 3rd party </a:t>
            </a:r>
            <a:r>
              <a:rPr kumimoji="0" lang="fi-FI" sz="2800" b="0" i="0" u="none" strike="noStrike" kern="1200" cap="none" spc="0" normalizeH="0" baseline="0" noProof="0" dirty="0" err="1">
                <a:ln>
                  <a:noFill/>
                </a:ln>
                <a:solidFill>
                  <a:prstClr val="black"/>
                </a:solidFill>
                <a:effectLst/>
                <a:uLnTx/>
                <a:uFillTx/>
                <a:latin typeface="Segoe UI"/>
                <a:ea typeface="+mn-ea"/>
                <a:cs typeface="Segoe UI"/>
              </a:rPr>
              <a:t>material</a:t>
            </a:r>
            <a:r>
              <a:rPr kumimoji="0" lang="fi-FI" sz="2800" b="0" i="0" u="none" strike="noStrike" kern="1200" cap="none" spc="0" normalizeH="0" baseline="0" noProof="0" dirty="0">
                <a:ln>
                  <a:noFill/>
                </a:ln>
                <a:solidFill>
                  <a:prstClr val="black"/>
                </a:solidFill>
                <a:effectLst/>
                <a:uLnTx/>
                <a:uFillTx/>
                <a:latin typeface="Segoe UI"/>
                <a:ea typeface="+mn-ea"/>
                <a:cs typeface="Segoe UI"/>
              </a:rPr>
              <a:t> s</a:t>
            </a:r>
            <a:r>
              <a:rPr lang="fi-FI" dirty="0" err="1"/>
              <a:t>lide</a:t>
            </a:r>
            <a:r>
              <a:rPr lang="fi-FI" dirty="0"/>
              <a:t> 21</a:t>
            </a:r>
          </a:p>
          <a:p>
            <a:pPr lvl="1">
              <a:lnSpc>
                <a:spcPct val="107000"/>
              </a:lnSpc>
              <a:spcAft>
                <a:spcPts val="800"/>
              </a:spcAft>
            </a:pPr>
            <a:r>
              <a:rPr lang="fi-FI" dirty="0">
                <a:hlinkClick r:id="rId5"/>
              </a:rPr>
              <a:t>Copyright act </a:t>
            </a:r>
          </a:p>
          <a:p>
            <a:pPr lvl="1">
              <a:lnSpc>
                <a:spcPct val="107000"/>
              </a:lnSpc>
              <a:spcAft>
                <a:spcPts val="800"/>
              </a:spcAft>
            </a:pPr>
            <a:r>
              <a:rPr lang="fi-FI" dirty="0">
                <a:hlinkClick r:id="rId5"/>
              </a:rPr>
              <a:t>ImagOA ja julkaiseminen – kuvien käyttäminen julkaisuissa, mm. Research </a:t>
            </a:r>
            <a:r>
              <a:rPr lang="fi-FI" dirty="0" err="1">
                <a:hlinkClick r:id="rId5"/>
              </a:rPr>
              <a:t>Cataloguessa</a:t>
            </a:r>
            <a:r>
              <a:rPr lang="fi-FI" dirty="0">
                <a:hlinkClick r:id="rId5"/>
              </a:rPr>
              <a:t>, yliopiston omissa julkaisuissa ja julkaiseminen kaupallisilla kustantajilla </a:t>
            </a:r>
            <a:r>
              <a:rPr lang="fi-FI" dirty="0"/>
              <a:t> </a:t>
            </a:r>
            <a:r>
              <a:rPr lang="fi-FI" dirty="0" err="1"/>
              <a:t>by</a:t>
            </a:r>
            <a:r>
              <a:rPr lang="fi-FI" dirty="0"/>
              <a:t> Jenni Mikkonen </a:t>
            </a:r>
            <a:r>
              <a:rPr kumimoji="0" lang="en-US" b="0" i="0" u="sng" strike="noStrike" kern="1200" cap="none" spc="0" normalizeH="0" baseline="0" noProof="0" dirty="0">
                <a:ln>
                  <a:noFill/>
                </a:ln>
                <a:solidFill>
                  <a:srgbClr val="0563C1"/>
                </a:solidFill>
                <a:effectLst/>
                <a:uLnTx/>
                <a:uFillTx/>
                <a:ea typeface="Calibri" panose="020F0502020204030204" pitchFamily="34" charset="0"/>
                <a:cs typeface="Times New Roman" panose="02020603050405020304" pitchFamily="18" charset="0"/>
                <a:hlinkClick r:id="rId6"/>
              </a:rPr>
              <a:t>CC BY 4.0</a:t>
            </a:r>
            <a:r>
              <a:rPr lang="fi-FI" dirty="0"/>
              <a:t> (</a:t>
            </a:r>
            <a:r>
              <a:rPr lang="fi-FI" dirty="0" err="1"/>
              <a:t>youtube</a:t>
            </a:r>
            <a:r>
              <a:rPr lang="fi-FI" dirty="0"/>
              <a:t> video)</a:t>
            </a:r>
          </a:p>
          <a:p>
            <a:pPr lvl="1">
              <a:lnSpc>
                <a:spcPct val="107000"/>
              </a:lnSpc>
              <a:spcAft>
                <a:spcPts val="800"/>
              </a:spcAft>
            </a:pPr>
            <a:r>
              <a:rPr lang="en-US" dirty="0">
                <a:hlinkClick r:id="rId7"/>
              </a:rPr>
              <a:t>Preconditions for use of images in publications</a:t>
            </a:r>
            <a:r>
              <a:rPr lang="en-US" dirty="0"/>
              <a:t> and </a:t>
            </a:r>
            <a:r>
              <a:rPr lang="fi-FI" dirty="0">
                <a:effectLst/>
              </a:rPr>
              <a:t> </a:t>
            </a:r>
            <a:r>
              <a:rPr kumimoji="0" lang="en-US" b="0" i="0" u="none" strike="noStrike" kern="1200" cap="none" spc="0" normalizeH="0" baseline="0" noProof="0" dirty="0">
                <a:ln>
                  <a:noFill/>
                </a:ln>
                <a:solidFill>
                  <a:prstClr val="black"/>
                </a:solidFill>
                <a:effectLst/>
                <a:uLnTx/>
                <a:uFillTx/>
                <a:ea typeface="+mn-ea"/>
                <a:cs typeface="Segoe UI"/>
                <a:hlinkClick r:id="rId8"/>
              </a:rPr>
              <a:t>Open science and use of images: Permitted uses of images</a:t>
            </a:r>
            <a:r>
              <a:rPr kumimoji="0" lang="en-US" b="0" i="0" u="none" strike="noStrike" kern="1200" cap="none" spc="0" normalizeH="0" baseline="0" noProof="0" dirty="0">
                <a:ln>
                  <a:noFill/>
                </a:ln>
                <a:solidFill>
                  <a:prstClr val="black"/>
                </a:solidFill>
                <a:effectLst/>
                <a:uLnTx/>
                <a:uFillTx/>
                <a:ea typeface="+mn-ea"/>
                <a:cs typeface="Segoe UI"/>
              </a:rPr>
              <a:t> , </a:t>
            </a:r>
            <a:r>
              <a:rPr lang="en-US" dirty="0">
                <a:solidFill>
                  <a:prstClr val="black"/>
                </a:solidFill>
                <a:cs typeface="Segoe UI"/>
              </a:rPr>
              <a:t>both </a:t>
            </a:r>
            <a:r>
              <a:rPr lang="fi-FI" dirty="0"/>
              <a:t>by </a:t>
            </a:r>
            <a:r>
              <a:rPr lang="fi-FI" dirty="0">
                <a:effectLst/>
              </a:rPr>
              <a:t>Jenni Mikkonen, Mari Pesola, Maria Rehbinder, Marika Sarvilahti</a:t>
            </a:r>
            <a:r>
              <a:rPr lang="fi-FI" dirty="0"/>
              <a:t>,</a:t>
            </a:r>
            <a:r>
              <a:rPr lang="fi-FI" dirty="0">
                <a:effectLst/>
              </a:rPr>
              <a:t>  Metropolia, Valovirta Design, </a:t>
            </a:r>
            <a:r>
              <a:rPr lang="fi-FI" dirty="0" err="1">
                <a:effectLst/>
              </a:rPr>
              <a:t>Jorgos</a:t>
            </a:r>
            <a:r>
              <a:rPr lang="fi-FI" dirty="0">
                <a:effectLst/>
              </a:rPr>
              <a:t> </a:t>
            </a:r>
            <a:r>
              <a:rPr lang="fi-FI" dirty="0" err="1">
                <a:effectLst/>
              </a:rPr>
              <a:t>Hatzikelis</a:t>
            </a:r>
            <a:r>
              <a:rPr lang="fi-FI" dirty="0">
                <a:effectLst/>
              </a:rPr>
              <a:t>, Ulla Timonen, Mikko Multanen.</a:t>
            </a:r>
            <a:r>
              <a:rPr kumimoji="0" lang="en-US" b="0" i="0" u="sng" strike="noStrike" kern="1200" cap="none" spc="0" normalizeH="0" baseline="0" noProof="0" dirty="0">
                <a:ln>
                  <a:noFill/>
                </a:ln>
                <a:solidFill>
                  <a:srgbClr val="0563C1"/>
                </a:solidFill>
                <a:effectLst/>
                <a:uLnTx/>
                <a:uFillTx/>
                <a:ea typeface="Calibri" panose="020F0502020204030204" pitchFamily="34" charset="0"/>
                <a:cs typeface="Times New Roman" panose="02020603050405020304" pitchFamily="18" charset="0"/>
                <a:hlinkClick r:id="rId6"/>
              </a:rPr>
              <a:t> CC BY 4.0.</a:t>
            </a:r>
            <a:endParaRPr kumimoji="0" lang="en-US" b="0" i="0" u="sng" strike="noStrike" kern="1200" cap="none" spc="0" normalizeH="0" baseline="0" noProof="0" dirty="0">
              <a:ln>
                <a:noFill/>
              </a:ln>
              <a:solidFill>
                <a:srgbClr val="0563C1"/>
              </a:solidFill>
              <a:effectLst/>
              <a:uLnTx/>
              <a:uFillTx/>
              <a:ea typeface="Calibri" panose="020F0502020204030204" pitchFamily="34" charset="0"/>
              <a:cs typeface="Times New Roman" panose="02020603050405020304" pitchFamily="18" charset="0"/>
            </a:endParaRPr>
          </a:p>
          <a:p>
            <a:pPr marL="685800" marR="0" lvl="1" indent="-228600" algn="l" defTabSz="914400" rtl="0" eaLnBrk="1" fontAlgn="auto" latinLnBrk="0" hangingPunct="1">
              <a:lnSpc>
                <a:spcPct val="90000"/>
              </a:lnSpc>
              <a:spcBef>
                <a:spcPts val="500"/>
              </a:spcBef>
              <a:spcAft>
                <a:spcPts val="0"/>
              </a:spcAft>
              <a:buClr>
                <a:srgbClr val="002855"/>
              </a:buClr>
              <a:buSzTx/>
              <a:buFont typeface="Wingdings" panose="05000000000000000000" pitchFamily="2" charset="2"/>
              <a:buChar char="§"/>
              <a:tabLst/>
              <a:defRPr/>
            </a:pPr>
            <a:endParaRPr kumimoji="0" lang="fi-FI" sz="2400" b="0" i="0" u="none" strike="noStrike" kern="1200" cap="none" spc="0" normalizeH="0" baseline="0" noProof="0" dirty="0">
              <a:ln>
                <a:noFill/>
              </a:ln>
              <a:solidFill>
                <a:prstClr val="black"/>
              </a:solidFill>
              <a:effectLst/>
              <a:uLnTx/>
              <a:uFillTx/>
              <a:ea typeface="+mn-ea"/>
              <a:cs typeface="Segoe UI"/>
            </a:endParaRPr>
          </a:p>
          <a:p>
            <a:pPr lvl="1">
              <a:lnSpc>
                <a:spcPct val="107000"/>
              </a:lnSpc>
              <a:spcAft>
                <a:spcPts val="800"/>
              </a:spcAft>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3225477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Sources</a:t>
            </a:r>
            <a:r>
              <a:rPr lang="fi-FI"/>
              <a:t> 7/7</a:t>
            </a:r>
            <a:endParaRPr lang="fi-FI" dirty="0"/>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normAutofit/>
          </a:bodyPr>
          <a:lstStyle/>
          <a:p>
            <a:pPr lvl="0">
              <a:lnSpc>
                <a:spcPct val="107000"/>
              </a:lnSpc>
              <a:spcAft>
                <a:spcPts val="800"/>
              </a:spcAft>
              <a:buClr>
                <a:srgbClr val="002855"/>
              </a:buClr>
              <a:defRPr/>
            </a:pPr>
            <a:r>
              <a:rPr kumimoji="0" lang="fi-FI" sz="2800" b="0" i="0" u="none" strike="noStrike" kern="1200" cap="none" spc="0" normalizeH="0" baseline="0" noProof="0" dirty="0" err="1">
                <a:ln>
                  <a:noFill/>
                </a:ln>
                <a:solidFill>
                  <a:prstClr val="black"/>
                </a:solidFill>
                <a:effectLst/>
                <a:uLnTx/>
                <a:uFillTx/>
                <a:latin typeface="Segoe UI"/>
                <a:ea typeface="+mn-ea"/>
                <a:cs typeface="Segoe UI"/>
              </a:rPr>
              <a:t>Anatomy</a:t>
            </a:r>
            <a:r>
              <a:rPr kumimoji="0" lang="fi-FI" sz="2800" b="0" i="0" u="none" strike="noStrike" kern="1200" cap="none" spc="0" normalizeH="0" baseline="0" noProof="0" dirty="0">
                <a:ln>
                  <a:noFill/>
                </a:ln>
                <a:solidFill>
                  <a:prstClr val="black"/>
                </a:solidFill>
                <a:effectLst/>
                <a:uLnTx/>
                <a:uFillTx/>
                <a:latin typeface="Segoe UI"/>
                <a:ea typeface="+mn-ea"/>
                <a:cs typeface="Segoe UI"/>
              </a:rPr>
              <a:t> of an OA-publishing </a:t>
            </a:r>
            <a:r>
              <a:rPr kumimoji="0" lang="fi-FI" sz="2800" b="0" i="0" u="none" strike="noStrike" kern="1200" cap="none" spc="0" normalizeH="0" baseline="0" noProof="0" dirty="0" err="1">
                <a:ln>
                  <a:noFill/>
                </a:ln>
                <a:solidFill>
                  <a:prstClr val="black"/>
                </a:solidFill>
                <a:effectLst/>
                <a:uLnTx/>
                <a:uFillTx/>
                <a:latin typeface="Segoe UI"/>
                <a:ea typeface="+mn-ea"/>
                <a:cs typeface="Segoe UI"/>
              </a:rPr>
              <a:t>agreement</a:t>
            </a:r>
            <a:r>
              <a:rPr kumimoji="0" lang="fi-FI" sz="2800" b="0" i="0" u="none" strike="noStrike" kern="1200" cap="none" spc="0" normalizeH="0" baseline="0" noProof="0" dirty="0">
                <a:ln>
                  <a:noFill/>
                </a:ln>
                <a:solidFill>
                  <a:prstClr val="black"/>
                </a:solidFill>
                <a:effectLst/>
                <a:uLnTx/>
                <a:uFillTx/>
                <a:latin typeface="Segoe UI"/>
                <a:ea typeface="+mn-ea"/>
                <a:cs typeface="Segoe UI"/>
              </a:rPr>
              <a:t> s</a:t>
            </a:r>
            <a:r>
              <a:rPr lang="fi-FI" dirty="0" err="1">
                <a:solidFill>
                  <a:prstClr val="black"/>
                </a:solidFill>
              </a:rPr>
              <a:t>lide</a:t>
            </a:r>
            <a:r>
              <a:rPr lang="fi-FI" dirty="0">
                <a:solidFill>
                  <a:prstClr val="black"/>
                </a:solidFill>
              </a:rPr>
              <a:t> 24</a:t>
            </a:r>
            <a:endParaRPr kumimoji="0" lang="fi-FI" sz="2800" b="0" i="0" u="none" strike="noStrike" kern="1200" cap="none" spc="0" normalizeH="0" baseline="0" noProof="0" dirty="0">
              <a:ln>
                <a:noFill/>
              </a:ln>
              <a:solidFill>
                <a:prstClr val="black"/>
              </a:solidFill>
              <a:effectLst/>
              <a:uLnTx/>
              <a:uFillTx/>
              <a:latin typeface="Segoe UI"/>
              <a:ea typeface="+mn-ea"/>
              <a:cs typeface="Segoe UI"/>
            </a:endParaRPr>
          </a:p>
          <a:p>
            <a:pPr lvl="1">
              <a:lnSpc>
                <a:spcPct val="107000"/>
              </a:lnSpc>
              <a:spcBef>
                <a:spcPts val="1000"/>
              </a:spcBef>
              <a:spcAft>
                <a:spcPts val="800"/>
              </a:spcAft>
              <a:buClr>
                <a:srgbClr val="002855"/>
              </a:buClr>
              <a:defRPr/>
            </a:pPr>
            <a:r>
              <a:rPr kumimoji="0" lang="fi-FI" b="0" i="0" u="none" strike="noStrike" kern="1200" cap="none" spc="0" normalizeH="0" baseline="0" noProof="0" dirty="0">
                <a:ln>
                  <a:noFill/>
                </a:ln>
                <a:solidFill>
                  <a:prstClr val="black"/>
                </a:solidFill>
                <a:effectLst/>
                <a:uLnTx/>
                <a:uFillTx/>
                <a:latin typeface="Segoe UI"/>
                <a:ea typeface="+mn-ea"/>
                <a:cs typeface="Segoe UI"/>
                <a:hlinkClick r:id="rId3"/>
              </a:rPr>
              <a:t>Plan S</a:t>
            </a:r>
            <a:endParaRPr kumimoji="0" lang="fi-FI" b="0" i="0" u="none" strike="noStrike" kern="1200" cap="none" spc="0" normalizeH="0" baseline="0" noProof="0" dirty="0">
              <a:ln>
                <a:noFill/>
              </a:ln>
              <a:solidFill>
                <a:prstClr val="black"/>
              </a:solidFill>
              <a:effectLst/>
              <a:uLnTx/>
              <a:uFillTx/>
              <a:latin typeface="Segoe UI"/>
              <a:ea typeface="+mn-ea"/>
              <a:cs typeface="Segoe UI"/>
            </a:endParaRPr>
          </a:p>
          <a:p>
            <a:pPr>
              <a:lnSpc>
                <a:spcPct val="107000"/>
              </a:lnSpc>
              <a:spcAft>
                <a:spcPts val="800"/>
              </a:spcAft>
              <a:buClr>
                <a:srgbClr val="002855"/>
              </a:buClr>
              <a:defRPr/>
            </a:pPr>
            <a:r>
              <a:rPr lang="fi-FI" dirty="0" err="1">
                <a:solidFill>
                  <a:prstClr val="black"/>
                </a:solidFill>
                <a:latin typeface="Segoe UI"/>
                <a:cs typeface="Segoe UI"/>
              </a:rPr>
              <a:t>Esevier</a:t>
            </a:r>
            <a:r>
              <a:rPr lang="fi-FI" dirty="0">
                <a:solidFill>
                  <a:prstClr val="black"/>
                </a:solidFill>
                <a:latin typeface="Segoe UI"/>
                <a:cs typeface="Segoe UI"/>
              </a:rPr>
              <a:t> </a:t>
            </a:r>
            <a:r>
              <a:rPr lang="fi-FI" dirty="0" err="1">
                <a:solidFill>
                  <a:prstClr val="black"/>
                </a:solidFill>
                <a:latin typeface="Segoe UI"/>
                <a:cs typeface="Segoe UI"/>
              </a:rPr>
              <a:t>sample</a:t>
            </a:r>
            <a:r>
              <a:rPr lang="fi-FI" dirty="0">
                <a:solidFill>
                  <a:prstClr val="black"/>
                </a:solidFill>
                <a:latin typeface="Segoe UI"/>
                <a:cs typeface="Segoe UI"/>
              </a:rPr>
              <a:t> </a:t>
            </a:r>
            <a:r>
              <a:rPr lang="fi-FI" dirty="0" err="1">
                <a:solidFill>
                  <a:prstClr val="black"/>
                </a:solidFill>
                <a:latin typeface="Segoe UI"/>
                <a:cs typeface="Segoe UI"/>
              </a:rPr>
              <a:t>agreement</a:t>
            </a:r>
            <a:r>
              <a:rPr lang="fi-FI" dirty="0">
                <a:solidFill>
                  <a:prstClr val="black"/>
                </a:solidFill>
                <a:latin typeface="Segoe UI"/>
                <a:cs typeface="Segoe UI"/>
              </a:rPr>
              <a:t> </a:t>
            </a:r>
            <a:r>
              <a:rPr lang="fi-FI" dirty="0" err="1">
                <a:solidFill>
                  <a:prstClr val="black"/>
                </a:solidFill>
                <a:latin typeface="Segoe UI"/>
                <a:cs typeface="Segoe UI"/>
              </a:rPr>
              <a:t>s</a:t>
            </a:r>
            <a:r>
              <a:rPr lang="fi-FI" dirty="0" err="1">
                <a:solidFill>
                  <a:prstClr val="black"/>
                </a:solidFill>
              </a:rPr>
              <a:t>lide</a:t>
            </a:r>
            <a:r>
              <a:rPr lang="fi-FI" dirty="0">
                <a:solidFill>
                  <a:prstClr val="black"/>
                </a:solidFill>
              </a:rPr>
              <a:t> 31</a:t>
            </a:r>
            <a:endParaRPr lang="fi-FI" dirty="0">
              <a:solidFill>
                <a:prstClr val="black"/>
              </a:solidFill>
              <a:latin typeface="Segoe UI"/>
              <a:cs typeface="Segoe UI"/>
            </a:endParaRPr>
          </a:p>
          <a:p>
            <a:pPr lvl="1"/>
            <a:r>
              <a:rPr lang="fi-FI" dirty="0">
                <a:hlinkClick r:id="rId4"/>
              </a:rPr>
              <a:t>LICENSE AGREEMENT</a:t>
            </a:r>
            <a:r>
              <a:rPr lang="fi-FI" dirty="0"/>
              <a:t> </a:t>
            </a:r>
            <a:r>
              <a:rPr lang="en-US" dirty="0"/>
              <a:t>Copyright © 2023 </a:t>
            </a:r>
            <a:r>
              <a:rPr lang="en-US" dirty="0">
                <a:hlinkClick r:id="rId5"/>
              </a:rPr>
              <a:t>Elsevier</a:t>
            </a:r>
            <a:endParaRPr lang="en-US" dirty="0"/>
          </a:p>
          <a:p>
            <a:pPr lvl="1"/>
            <a:endParaRPr kumimoji="0" lang="en-US" b="0" i="0" u="none" strike="noStrike" kern="1200" cap="none" spc="0" normalizeH="0" baseline="0" noProof="0" dirty="0">
              <a:ln>
                <a:noFill/>
              </a:ln>
              <a:solidFill>
                <a:prstClr val="black"/>
              </a:solidFill>
              <a:effectLst/>
              <a:uLnTx/>
              <a:uFillTx/>
              <a:latin typeface="Segoe UI"/>
              <a:ea typeface="+mn-ea"/>
              <a:cs typeface="Segoe UI"/>
            </a:endParaRPr>
          </a:p>
          <a:p>
            <a:r>
              <a:rPr kumimoji="0" lang="fi-FI" b="0" i="0" u="none" strike="noStrike" kern="1200" cap="none" spc="0" normalizeH="0" baseline="0" noProof="0" dirty="0">
                <a:ln>
                  <a:noFill/>
                </a:ln>
                <a:solidFill>
                  <a:prstClr val="black"/>
                </a:solidFill>
                <a:effectLst/>
                <a:uLnTx/>
                <a:uFillTx/>
                <a:latin typeface="Segoe UI"/>
                <a:ea typeface="+mn-ea"/>
                <a:cs typeface="Segoe UI"/>
              </a:rPr>
              <a:t>Wiley </a:t>
            </a:r>
            <a:r>
              <a:rPr kumimoji="0" lang="fi-FI" b="0" i="0" u="none" strike="noStrike" kern="1200" cap="none" spc="0" normalizeH="0" baseline="0" noProof="0" dirty="0" err="1">
                <a:ln>
                  <a:noFill/>
                </a:ln>
                <a:solidFill>
                  <a:prstClr val="black"/>
                </a:solidFill>
                <a:effectLst/>
                <a:uLnTx/>
                <a:uFillTx/>
                <a:latin typeface="Segoe UI"/>
                <a:ea typeface="+mn-ea"/>
                <a:cs typeface="Segoe UI"/>
              </a:rPr>
              <a:t>sample</a:t>
            </a:r>
            <a:r>
              <a:rPr lang="fi-FI" dirty="0">
                <a:solidFill>
                  <a:prstClr val="black"/>
                </a:solidFill>
              </a:rPr>
              <a:t> </a:t>
            </a:r>
            <a:r>
              <a:rPr lang="fi-FI" dirty="0" err="1">
                <a:solidFill>
                  <a:prstClr val="black"/>
                </a:solidFill>
              </a:rPr>
              <a:t>agreement</a:t>
            </a:r>
            <a:r>
              <a:rPr lang="fi-FI" dirty="0">
                <a:solidFill>
                  <a:prstClr val="black"/>
                </a:solidFill>
              </a:rPr>
              <a:t> </a:t>
            </a:r>
            <a:r>
              <a:rPr lang="fi-FI" dirty="0" err="1">
                <a:solidFill>
                  <a:prstClr val="black"/>
                </a:solidFill>
              </a:rPr>
              <a:t>slides</a:t>
            </a:r>
            <a:r>
              <a:rPr lang="fi-FI" dirty="0">
                <a:solidFill>
                  <a:prstClr val="black"/>
                </a:solidFill>
              </a:rPr>
              <a:t> 32-34</a:t>
            </a:r>
            <a:endParaRPr kumimoji="0" lang="fi-FI" b="0" i="0" u="none" strike="noStrike" kern="1200" cap="none" spc="0" normalizeH="0" baseline="0" noProof="0" dirty="0">
              <a:ln>
                <a:noFill/>
              </a:ln>
              <a:solidFill>
                <a:prstClr val="black"/>
              </a:solidFill>
              <a:effectLst/>
              <a:uLnTx/>
              <a:uFillTx/>
              <a:latin typeface="Segoe UI"/>
              <a:ea typeface="+mn-ea"/>
              <a:cs typeface="Segoe UI"/>
            </a:endParaRPr>
          </a:p>
          <a:p>
            <a:pPr lvl="1"/>
            <a:r>
              <a:rPr lang="en-US" dirty="0">
                <a:hlinkClick r:id="rId6"/>
              </a:rPr>
              <a:t>Example of License for Publishing CC BY-NC-ND</a:t>
            </a:r>
            <a:r>
              <a:rPr lang="en-US" dirty="0"/>
              <a:t> Copyright © 2000-2023 by </a:t>
            </a:r>
            <a:r>
              <a:rPr lang="en-US" dirty="0">
                <a:hlinkClick r:id="rId7"/>
              </a:rPr>
              <a:t>John Wiley &amp; Sons, Inc</a:t>
            </a:r>
            <a:r>
              <a:rPr lang="en-US" dirty="0"/>
              <a:t>. </a:t>
            </a:r>
            <a:endParaRPr lang="fi-FI" dirty="0"/>
          </a:p>
          <a:p>
            <a:pPr lvl="1">
              <a:lnSpc>
                <a:spcPct val="107000"/>
              </a:lnSpc>
              <a:spcAft>
                <a:spcPts val="800"/>
              </a:spcAft>
              <a:buClr>
                <a:srgbClr val="002855"/>
              </a:buClr>
              <a:defRPr/>
            </a:pPr>
            <a:endParaRPr lang="fi-FI" dirty="0">
              <a:solidFill>
                <a:prstClr val="black"/>
              </a:solidFill>
            </a:endParaRPr>
          </a:p>
          <a:p>
            <a:pPr lvl="1">
              <a:lnSpc>
                <a:spcPct val="107000"/>
              </a:lnSpc>
              <a:spcAft>
                <a:spcPts val="800"/>
              </a:spcAft>
              <a:buClr>
                <a:srgbClr val="002855"/>
              </a:buClr>
              <a:defRPr/>
            </a:pPr>
            <a:endParaRPr kumimoji="0" lang="fi-FI" b="0" i="0" u="none" strike="noStrike" kern="1200" cap="none" spc="0" normalizeH="0" baseline="0" noProof="0" dirty="0">
              <a:ln>
                <a:noFill/>
              </a:ln>
              <a:solidFill>
                <a:prstClr val="black"/>
              </a:solidFill>
              <a:effectLst/>
              <a:uLnTx/>
              <a:uFillTx/>
              <a:latin typeface="Segoe UI"/>
              <a:ea typeface="+mn-ea"/>
              <a:cs typeface="Segoe UI"/>
            </a:endParaRPr>
          </a:p>
          <a:p>
            <a:pPr>
              <a:lnSpc>
                <a:spcPct val="107000"/>
              </a:lnSpc>
              <a:spcAft>
                <a:spcPts val="800"/>
              </a:spcAft>
            </a:pP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3925015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61D1-9380-9D28-4CB1-7BE8D98E3D07}"/>
              </a:ext>
            </a:extLst>
          </p:cNvPr>
          <p:cNvSpPr>
            <a:spLocks noGrp="1"/>
          </p:cNvSpPr>
          <p:nvPr>
            <p:ph type="title"/>
          </p:nvPr>
        </p:nvSpPr>
        <p:spPr/>
        <p:txBody>
          <a:bodyPr/>
          <a:lstStyle/>
          <a:p>
            <a:r>
              <a:rPr lang="fi-FI" dirty="0" err="1"/>
              <a:t>Licensing</a:t>
            </a:r>
            <a:r>
              <a:rPr lang="fi-FI" dirty="0"/>
              <a:t> </a:t>
            </a:r>
            <a:r>
              <a:rPr lang="fi-FI" dirty="0" err="1"/>
              <a:t>statement</a:t>
            </a:r>
            <a:endParaRPr lang="fi-FI" dirty="0"/>
          </a:p>
        </p:txBody>
      </p:sp>
      <p:sp>
        <p:nvSpPr>
          <p:cNvPr id="3" name="Content Placeholder 2">
            <a:extLst>
              <a:ext uri="{FF2B5EF4-FFF2-40B4-BE49-F238E27FC236}">
                <a16:creationId xmlns:a16="http://schemas.microsoft.com/office/drawing/2014/main" id="{424EF16A-2E1D-89C7-02EA-8CBF176C5777}"/>
              </a:ext>
            </a:extLst>
          </p:cNvPr>
          <p:cNvSpPr>
            <a:spLocks noGrp="1"/>
          </p:cNvSpPr>
          <p:nvPr>
            <p:ph idx="1"/>
          </p:nvPr>
        </p:nvSpPr>
        <p:spPr/>
        <p:txBody>
          <a:bodyPr/>
          <a:lstStyle/>
          <a:p>
            <a:pPr marL="0" indent="0">
              <a:buNone/>
            </a:pPr>
            <a:r>
              <a:rPr lang="en-US" u="sng" dirty="0">
                <a:solidFill>
                  <a:srgbClr val="0563C1"/>
                </a:solidFill>
                <a:effectLst/>
                <a:ea typeface="Calibri" panose="020F0502020204030204" pitchFamily="34" charset="0"/>
                <a:cs typeface="Times New Roman" panose="02020603050405020304" pitchFamily="18" charset="0"/>
                <a:hlinkClick r:id="rId3"/>
              </a:rPr>
              <a:t>CC-licenses in open access publishing - librarian workshop</a:t>
            </a:r>
            <a:r>
              <a:rPr lang="en-US" dirty="0">
                <a:effectLst/>
                <a:ea typeface="Calibri" panose="020F0502020204030204" pitchFamily="34" charset="0"/>
                <a:cs typeface="Times New Roman" panose="02020603050405020304" pitchFamily="18" charset="0"/>
              </a:rPr>
              <a:t>© 2023 by Terhi Manninen is licensed under CC BY 4.0</a:t>
            </a: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To view a copy of this license, visit </a:t>
            </a:r>
            <a:r>
              <a:rPr lang="en-US" u="sng" dirty="0">
                <a:solidFill>
                  <a:srgbClr val="0563C1"/>
                </a:solidFill>
                <a:effectLst/>
                <a:ea typeface="Calibri" panose="020F0502020204030204" pitchFamily="34" charset="0"/>
                <a:cs typeface="Times New Roman" panose="02020603050405020304" pitchFamily="18" charset="0"/>
                <a:hlinkClick r:id="rId4"/>
              </a:rPr>
              <a:t>http://creativecommons.org/licenses/by/4.0/</a:t>
            </a:r>
            <a:r>
              <a:rPr lang="en-US" u="sng" dirty="0">
                <a:solidFill>
                  <a:srgbClr val="0563C1"/>
                </a:solidFill>
                <a:ea typeface="Calibri" panose="020F0502020204030204" pitchFamily="34" charset="0"/>
                <a:cs typeface="Times New Roman" panose="02020603050405020304" pitchFamily="18" charset="0"/>
              </a:rPr>
              <a:t> </a:t>
            </a:r>
          </a:p>
          <a:p>
            <a:pPr marL="0" indent="0">
              <a:buNone/>
            </a:pPr>
            <a:r>
              <a:rPr lang="en-US" dirty="0">
                <a:ea typeface="Calibri" panose="020F0502020204030204" pitchFamily="34" charset="0"/>
                <a:cs typeface="Times New Roman" panose="02020603050405020304" pitchFamily="18" charset="0"/>
              </a:rPr>
              <a:t>This license excludes any logos used in this presentation.</a:t>
            </a:r>
            <a:endParaRPr lang="fi-FI" dirty="0">
              <a:effectLst/>
              <a:ea typeface="Calibri" panose="020F0502020204030204" pitchFamily="34" charset="0"/>
              <a:cs typeface="Times New Roman" panose="02020603050405020304" pitchFamily="18" charset="0"/>
            </a:endParaRPr>
          </a:p>
          <a:p>
            <a:pPr marL="0" indent="0">
              <a:buNone/>
            </a:pPr>
            <a:endParaRPr lang="fi-FI" dirty="0"/>
          </a:p>
        </p:txBody>
      </p:sp>
    </p:spTree>
    <p:extLst>
      <p:ext uri="{BB962C8B-B14F-4D97-AF65-F5344CB8AC3E}">
        <p14:creationId xmlns:p14="http://schemas.microsoft.com/office/powerpoint/2010/main" val="195663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694E05AB-36F1-46D7-9AD5-CE06FCCA677A}"/>
              </a:ext>
            </a:extLst>
          </p:cNvPr>
          <p:cNvSpPr>
            <a:spLocks noGrp="1"/>
          </p:cNvSpPr>
          <p:nvPr>
            <p:ph type="subTitle" idx="1"/>
          </p:nvPr>
        </p:nvSpPr>
        <p:spPr/>
        <p:txBody>
          <a:bodyPr>
            <a:normAutofit fontScale="92500" lnSpcReduction="10000"/>
          </a:bodyPr>
          <a:lstStyle/>
          <a:p>
            <a:r>
              <a:rPr lang="fi-FI" dirty="0"/>
              <a:t>Terhi Manninen</a:t>
            </a:r>
          </a:p>
          <a:p>
            <a:r>
              <a:rPr lang="fi-FI" dirty="0">
                <a:hlinkClick r:id="rId2"/>
              </a:rPr>
              <a:t>terhi.manninen@helsinki.fi</a:t>
            </a:r>
            <a:endParaRPr lang="fi-FI" dirty="0"/>
          </a:p>
          <a:p>
            <a:r>
              <a:rPr lang="fi-FI" dirty="0">
                <a:hlinkClick r:id="rId3"/>
              </a:rPr>
              <a:t>https://finelib.fi/</a:t>
            </a:r>
            <a:r>
              <a:rPr lang="fi-FI" dirty="0"/>
              <a:t> </a:t>
            </a:r>
          </a:p>
        </p:txBody>
      </p:sp>
    </p:spTree>
    <p:extLst>
      <p:ext uri="{BB962C8B-B14F-4D97-AF65-F5344CB8AC3E}">
        <p14:creationId xmlns:p14="http://schemas.microsoft.com/office/powerpoint/2010/main" val="34362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Title 2">
            <a:extLst>
              <a:ext uri="{FF2B5EF4-FFF2-40B4-BE49-F238E27FC236}">
                <a16:creationId xmlns:a16="http://schemas.microsoft.com/office/drawing/2014/main" id="{5D667DA5-0A2A-DDDE-98D9-0BED9F982C92}"/>
              </a:ext>
            </a:extLst>
          </p:cNvPr>
          <p:cNvSpPr>
            <a:spLocks noGrp="1"/>
          </p:cNvSpPr>
          <p:nvPr>
            <p:ph type="title"/>
          </p:nvPr>
        </p:nvSpPr>
        <p:spPr>
          <a:xfrm>
            <a:off x="609600" y="243815"/>
            <a:ext cx="10959008" cy="634082"/>
          </a:xfrm>
        </p:spPr>
        <p:txBody>
          <a:bodyPr/>
          <a:lstStyle/>
          <a:p>
            <a:r>
              <a:rPr lang="fi-FI" dirty="0"/>
              <a:t>Basics 2/3</a:t>
            </a:r>
          </a:p>
        </p:txBody>
      </p:sp>
      <p:sp>
        <p:nvSpPr>
          <p:cNvPr id="5" name="Content Placeholder 4">
            <a:extLst>
              <a:ext uri="{FF2B5EF4-FFF2-40B4-BE49-F238E27FC236}">
                <a16:creationId xmlns:a16="http://schemas.microsoft.com/office/drawing/2014/main" id="{F803A6CF-E482-D773-D686-58DEFA80EA46}"/>
              </a:ext>
            </a:extLst>
          </p:cNvPr>
          <p:cNvSpPr>
            <a:spLocks noGrp="1"/>
          </p:cNvSpPr>
          <p:nvPr>
            <p:ph idx="1"/>
          </p:nvPr>
        </p:nvSpPr>
        <p:spPr>
          <a:xfrm>
            <a:off x="838200" y="1337048"/>
            <a:ext cx="10730408" cy="5246314"/>
          </a:xfrm>
        </p:spPr>
        <p:txBody>
          <a:bodyPr>
            <a:normAutofit/>
          </a:bodyPr>
          <a:lstStyle/>
          <a:p>
            <a:r>
              <a:rPr lang="fi-FI" dirty="0" err="1"/>
              <a:t>Applicable</a:t>
            </a:r>
            <a:r>
              <a:rPr lang="fi-FI" dirty="0"/>
              <a:t> to </a:t>
            </a:r>
            <a:r>
              <a:rPr lang="fi-FI" dirty="0" err="1"/>
              <a:t>copyrighted</a:t>
            </a:r>
            <a:r>
              <a:rPr lang="fi-FI" dirty="0"/>
              <a:t> </a:t>
            </a:r>
            <a:r>
              <a:rPr lang="fi-FI" dirty="0" err="1"/>
              <a:t>works</a:t>
            </a:r>
            <a:r>
              <a:rPr lang="fi-FI" dirty="0"/>
              <a:t> </a:t>
            </a:r>
          </a:p>
          <a:p>
            <a:pPr lvl="1"/>
            <a:r>
              <a:rPr lang="fi-FI" sz="2400" dirty="0" err="1"/>
              <a:t>Also</a:t>
            </a:r>
            <a:r>
              <a:rPr lang="fi-FI" sz="2400" dirty="0"/>
              <a:t> </a:t>
            </a:r>
            <a:r>
              <a:rPr lang="fi-FI" sz="2400" dirty="0" err="1"/>
              <a:t>covers</a:t>
            </a:r>
            <a:r>
              <a:rPr lang="fi-FI" sz="2400" dirty="0"/>
              <a:t> </a:t>
            </a:r>
            <a:r>
              <a:rPr lang="fi-FI" sz="2400" dirty="0" err="1"/>
              <a:t>databases</a:t>
            </a:r>
            <a:r>
              <a:rPr lang="fi-FI" sz="2400" dirty="0"/>
              <a:t>, </a:t>
            </a:r>
            <a:r>
              <a:rPr lang="fi-FI" sz="2400" dirty="0" err="1"/>
              <a:t>works</a:t>
            </a:r>
            <a:r>
              <a:rPr lang="fi-FI" sz="2400" dirty="0"/>
              <a:t> </a:t>
            </a:r>
            <a:r>
              <a:rPr lang="fi-FI" sz="2400" dirty="0" err="1"/>
              <a:t>under</a:t>
            </a:r>
            <a:r>
              <a:rPr lang="fi-FI" sz="2400" dirty="0"/>
              <a:t> </a:t>
            </a:r>
            <a:r>
              <a:rPr lang="fi-FI" sz="2400" dirty="0" err="1"/>
              <a:t>similar</a:t>
            </a:r>
            <a:r>
              <a:rPr lang="fi-FI" sz="2400" dirty="0"/>
              <a:t> </a:t>
            </a:r>
            <a:r>
              <a:rPr lang="fi-FI" sz="2400" dirty="0" err="1"/>
              <a:t>rights</a:t>
            </a:r>
            <a:r>
              <a:rPr lang="fi-FI" sz="2400" dirty="0"/>
              <a:t>, </a:t>
            </a:r>
            <a:r>
              <a:rPr lang="fi-FI" sz="2400" dirty="0" err="1"/>
              <a:t>where</a:t>
            </a:r>
            <a:r>
              <a:rPr lang="fi-FI" sz="2400" dirty="0"/>
              <a:t> </a:t>
            </a:r>
            <a:r>
              <a:rPr lang="fi-FI" sz="2400" dirty="0" err="1"/>
              <a:t>rights</a:t>
            </a:r>
            <a:r>
              <a:rPr lang="fi-FI" sz="2400" dirty="0"/>
              <a:t> </a:t>
            </a:r>
            <a:r>
              <a:rPr lang="fi-FI" sz="2400" dirty="0" err="1"/>
              <a:t>exist</a:t>
            </a:r>
            <a:endParaRPr lang="fi-FI" sz="2400" dirty="0"/>
          </a:p>
          <a:p>
            <a:pPr lvl="1"/>
            <a:r>
              <a:rPr lang="fi-FI" sz="2400" dirty="0"/>
              <a:t>Copyright </a:t>
            </a:r>
            <a:r>
              <a:rPr lang="fi-FI" sz="2400" dirty="0" err="1"/>
              <a:t>protection</a:t>
            </a:r>
            <a:r>
              <a:rPr lang="fi-FI" sz="2400" dirty="0"/>
              <a:t> </a:t>
            </a:r>
            <a:r>
              <a:rPr lang="fi-FI" sz="2400" dirty="0" err="1"/>
              <a:t>applies</a:t>
            </a:r>
            <a:r>
              <a:rPr lang="fi-FI" sz="2400" dirty="0"/>
              <a:t> to </a:t>
            </a:r>
            <a:r>
              <a:rPr lang="fi-FI" sz="2400" dirty="0" err="1"/>
              <a:t>expression</a:t>
            </a:r>
            <a:r>
              <a:rPr lang="fi-FI" sz="2400" dirty="0"/>
              <a:t> of </a:t>
            </a:r>
            <a:r>
              <a:rPr lang="fi-FI" sz="2400" dirty="0" err="1"/>
              <a:t>ideas</a:t>
            </a:r>
            <a:endParaRPr lang="fi-FI" sz="2400" dirty="0"/>
          </a:p>
          <a:p>
            <a:pPr lvl="1"/>
            <a:r>
              <a:rPr lang="en-US" sz="2400" dirty="0"/>
              <a:t>Sufficient level of originality/individuality in the expression required</a:t>
            </a:r>
            <a:endParaRPr lang="fi-FI" sz="2400" dirty="0"/>
          </a:p>
          <a:p>
            <a:r>
              <a:rPr lang="fi-FI" dirty="0"/>
              <a:t>If a </a:t>
            </a:r>
            <a:r>
              <a:rPr lang="fi-FI" dirty="0" err="1"/>
              <a:t>work</a:t>
            </a:r>
            <a:r>
              <a:rPr lang="fi-FI" dirty="0"/>
              <a:t> </a:t>
            </a:r>
            <a:r>
              <a:rPr lang="fi-FI" dirty="0" err="1"/>
              <a:t>isn’t</a:t>
            </a:r>
            <a:r>
              <a:rPr lang="fi-FI" dirty="0"/>
              <a:t> </a:t>
            </a:r>
            <a:r>
              <a:rPr lang="fi-FI" dirty="0" err="1"/>
              <a:t>eligible</a:t>
            </a:r>
            <a:r>
              <a:rPr lang="fi-FI" dirty="0"/>
              <a:t> for copyright </a:t>
            </a:r>
            <a:r>
              <a:rPr lang="fi-FI" dirty="0" err="1"/>
              <a:t>protection</a:t>
            </a:r>
            <a:r>
              <a:rPr lang="fi-FI" dirty="0"/>
              <a:t>, </a:t>
            </a:r>
            <a:r>
              <a:rPr lang="fi-FI" dirty="0" err="1"/>
              <a:t>applying</a:t>
            </a:r>
            <a:r>
              <a:rPr lang="fi-FI" dirty="0"/>
              <a:t> a CC </a:t>
            </a:r>
            <a:r>
              <a:rPr lang="fi-FI" dirty="0" err="1"/>
              <a:t>license</a:t>
            </a:r>
            <a:r>
              <a:rPr lang="fi-FI" dirty="0"/>
              <a:t> </a:t>
            </a:r>
            <a:r>
              <a:rPr lang="fi-FI" dirty="0" err="1"/>
              <a:t>won’t</a:t>
            </a:r>
            <a:r>
              <a:rPr lang="fi-FI" dirty="0"/>
              <a:t> </a:t>
            </a:r>
            <a:r>
              <a:rPr lang="fi-FI" dirty="0" err="1"/>
              <a:t>change</a:t>
            </a:r>
            <a:r>
              <a:rPr lang="fi-FI" dirty="0"/>
              <a:t> </a:t>
            </a:r>
            <a:r>
              <a:rPr lang="fi-FI" dirty="0" err="1"/>
              <a:t>that</a:t>
            </a:r>
            <a:r>
              <a:rPr lang="fi-FI" dirty="0"/>
              <a:t> </a:t>
            </a:r>
          </a:p>
          <a:p>
            <a:r>
              <a:rPr lang="fi-FI" dirty="0"/>
              <a:t>If </a:t>
            </a:r>
            <a:r>
              <a:rPr lang="fi-FI" dirty="0" err="1"/>
              <a:t>work</a:t>
            </a:r>
            <a:r>
              <a:rPr lang="fi-FI" dirty="0"/>
              <a:t> is </a:t>
            </a:r>
            <a:r>
              <a:rPr lang="fi-FI" dirty="0" err="1"/>
              <a:t>already</a:t>
            </a:r>
            <a:r>
              <a:rPr lang="fi-FI" dirty="0"/>
              <a:t> in </a:t>
            </a:r>
            <a:r>
              <a:rPr lang="fi-FI" dirty="0" err="1"/>
              <a:t>public</a:t>
            </a:r>
            <a:r>
              <a:rPr lang="fi-FI" dirty="0"/>
              <a:t> domain, </a:t>
            </a:r>
            <a:r>
              <a:rPr lang="fi-FI" dirty="0" err="1"/>
              <a:t>applying</a:t>
            </a:r>
            <a:r>
              <a:rPr lang="fi-FI" dirty="0"/>
              <a:t> a CC-</a:t>
            </a:r>
            <a:r>
              <a:rPr lang="fi-FI" dirty="0" err="1"/>
              <a:t>license</a:t>
            </a:r>
            <a:r>
              <a:rPr lang="fi-FI" dirty="0"/>
              <a:t> </a:t>
            </a:r>
            <a:r>
              <a:rPr lang="fi-FI" dirty="0" err="1"/>
              <a:t>won’t</a:t>
            </a:r>
            <a:r>
              <a:rPr lang="fi-FI" dirty="0"/>
              <a:t> </a:t>
            </a:r>
            <a:r>
              <a:rPr lang="fi-FI" dirty="0" err="1"/>
              <a:t>change</a:t>
            </a:r>
            <a:r>
              <a:rPr lang="fi-FI" dirty="0"/>
              <a:t> </a:t>
            </a:r>
            <a:r>
              <a:rPr lang="fi-FI" dirty="0" err="1"/>
              <a:t>that</a:t>
            </a:r>
            <a:endParaRPr lang="fi-FI" dirty="0"/>
          </a:p>
          <a:p>
            <a:r>
              <a:rPr lang="fi-FI" dirty="0"/>
              <a:t>If </a:t>
            </a:r>
            <a:r>
              <a:rPr lang="fi-FI" dirty="0" err="1"/>
              <a:t>use</a:t>
            </a:r>
            <a:r>
              <a:rPr lang="fi-FI" dirty="0"/>
              <a:t> is </a:t>
            </a:r>
            <a:r>
              <a:rPr lang="fi-FI" dirty="0" err="1"/>
              <a:t>permitted</a:t>
            </a:r>
            <a:r>
              <a:rPr lang="fi-FI" dirty="0"/>
              <a:t> </a:t>
            </a:r>
            <a:r>
              <a:rPr lang="fi-FI" dirty="0" err="1"/>
              <a:t>under</a:t>
            </a:r>
            <a:r>
              <a:rPr lang="fi-FI" dirty="0"/>
              <a:t> copyright </a:t>
            </a:r>
            <a:r>
              <a:rPr lang="fi-FI" dirty="0" err="1"/>
              <a:t>exceptions</a:t>
            </a:r>
            <a:r>
              <a:rPr lang="fi-FI" dirty="0"/>
              <a:t>/</a:t>
            </a:r>
            <a:r>
              <a:rPr lang="fi-FI" dirty="0" err="1"/>
              <a:t>limitations</a:t>
            </a:r>
            <a:r>
              <a:rPr lang="fi-FI" dirty="0"/>
              <a:t>, no </a:t>
            </a:r>
            <a:r>
              <a:rPr lang="fi-FI" dirty="0" err="1"/>
              <a:t>need</a:t>
            </a:r>
            <a:r>
              <a:rPr lang="fi-FI" dirty="0"/>
              <a:t> to </a:t>
            </a:r>
            <a:r>
              <a:rPr lang="fi-FI" dirty="0" err="1"/>
              <a:t>comply</a:t>
            </a:r>
            <a:r>
              <a:rPr lang="fi-FI" dirty="0"/>
              <a:t> </a:t>
            </a:r>
            <a:r>
              <a:rPr lang="fi-FI" dirty="0" err="1"/>
              <a:t>with</a:t>
            </a:r>
            <a:r>
              <a:rPr lang="fi-FI" dirty="0"/>
              <a:t> </a:t>
            </a:r>
            <a:r>
              <a:rPr lang="fi-FI" dirty="0" err="1"/>
              <a:t>license</a:t>
            </a:r>
            <a:endParaRPr lang="fi-FI" dirty="0"/>
          </a:p>
          <a:p>
            <a:pPr marL="0" indent="0">
              <a:buNone/>
            </a:pPr>
            <a:endParaRPr lang="fi-FI" dirty="0"/>
          </a:p>
        </p:txBody>
      </p:sp>
    </p:spTree>
    <p:extLst>
      <p:ext uri="{BB962C8B-B14F-4D97-AF65-F5344CB8AC3E}">
        <p14:creationId xmlns:p14="http://schemas.microsoft.com/office/powerpoint/2010/main" val="156930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4102" name="Rectangle 6"/>
          <p:cNvSpPr>
            <a:spLocks noChangeArrowheads="1"/>
          </p:cNvSpPr>
          <p:nvPr/>
        </p:nvSpPr>
        <p:spPr bwMode="auto">
          <a:xfrm>
            <a:off x="1992313" y="1916113"/>
            <a:ext cx="829151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2400"/>
          </a:p>
        </p:txBody>
      </p:sp>
      <p:sp>
        <p:nvSpPr>
          <p:cNvPr id="3" name="Title 2">
            <a:extLst>
              <a:ext uri="{FF2B5EF4-FFF2-40B4-BE49-F238E27FC236}">
                <a16:creationId xmlns:a16="http://schemas.microsoft.com/office/drawing/2014/main" id="{5D667DA5-0A2A-DDDE-98D9-0BED9F982C92}"/>
              </a:ext>
            </a:extLst>
          </p:cNvPr>
          <p:cNvSpPr>
            <a:spLocks noGrp="1"/>
          </p:cNvSpPr>
          <p:nvPr>
            <p:ph type="title"/>
          </p:nvPr>
        </p:nvSpPr>
        <p:spPr/>
        <p:txBody>
          <a:bodyPr/>
          <a:lstStyle/>
          <a:p>
            <a:r>
              <a:rPr lang="fi-FI" dirty="0"/>
              <a:t>Basics 3/3</a:t>
            </a:r>
          </a:p>
        </p:txBody>
      </p:sp>
      <p:sp>
        <p:nvSpPr>
          <p:cNvPr id="5" name="Content Placeholder 4">
            <a:extLst>
              <a:ext uri="{FF2B5EF4-FFF2-40B4-BE49-F238E27FC236}">
                <a16:creationId xmlns:a16="http://schemas.microsoft.com/office/drawing/2014/main" id="{F803A6CF-E482-D773-D686-58DEFA80EA46}"/>
              </a:ext>
            </a:extLst>
          </p:cNvPr>
          <p:cNvSpPr>
            <a:spLocks noGrp="1"/>
          </p:cNvSpPr>
          <p:nvPr>
            <p:ph idx="1"/>
          </p:nvPr>
        </p:nvSpPr>
        <p:spPr/>
        <p:txBody>
          <a:bodyPr>
            <a:normAutofit/>
          </a:bodyPr>
          <a:lstStyle/>
          <a:p>
            <a:r>
              <a:rPr lang="en-US" dirty="0"/>
              <a:t>Irrevocable</a:t>
            </a:r>
          </a:p>
          <a:p>
            <a:pPr lvl="1"/>
            <a:r>
              <a:rPr lang="en-US" sz="2400" dirty="0"/>
              <a:t>If a breach of conditions, license terminates immediately for that user</a:t>
            </a:r>
          </a:p>
          <a:p>
            <a:pPr lvl="1"/>
            <a:r>
              <a:rPr lang="en-US" sz="2400" dirty="0"/>
              <a:t>Reinstated if the user cures breach within a 30-day period </a:t>
            </a:r>
          </a:p>
          <a:p>
            <a:pPr lvl="1"/>
            <a:r>
              <a:rPr lang="en-US" sz="2400" dirty="0"/>
              <a:t>Lasts for duration of copyright</a:t>
            </a:r>
          </a:p>
          <a:p>
            <a:pPr lvl="1"/>
            <a:r>
              <a:rPr lang="en-US" sz="2400" dirty="0"/>
              <a:t>No obligation for the creator to keep original work available </a:t>
            </a:r>
            <a:endParaRPr lang="fi-FI" sz="2400" dirty="0"/>
          </a:p>
          <a:p>
            <a:r>
              <a:rPr lang="fi-FI" dirty="0" err="1"/>
              <a:t>Benefits</a:t>
            </a:r>
            <a:r>
              <a:rPr lang="fi-FI" dirty="0"/>
              <a:t> </a:t>
            </a:r>
          </a:p>
          <a:p>
            <a:pPr lvl="1"/>
            <a:r>
              <a:rPr lang="fi-FI" sz="2400" dirty="0"/>
              <a:t>For </a:t>
            </a:r>
            <a:r>
              <a:rPr lang="fi-FI" sz="2400" dirty="0" err="1"/>
              <a:t>creators</a:t>
            </a:r>
            <a:r>
              <a:rPr lang="fi-FI" sz="2400" dirty="0"/>
              <a:t>: </a:t>
            </a:r>
            <a:r>
              <a:rPr lang="fi-FI" sz="2400" dirty="0" err="1"/>
              <a:t>Simple</a:t>
            </a:r>
            <a:r>
              <a:rPr lang="fi-FI" sz="2400" dirty="0"/>
              <a:t> and </a:t>
            </a:r>
            <a:r>
              <a:rPr lang="fi-FI" sz="2400" dirty="0" err="1"/>
              <a:t>uniform</a:t>
            </a:r>
            <a:r>
              <a:rPr lang="fi-FI" sz="2400" dirty="0"/>
              <a:t> </a:t>
            </a:r>
            <a:r>
              <a:rPr lang="fi-FI" sz="2400" dirty="0" err="1"/>
              <a:t>way</a:t>
            </a:r>
            <a:r>
              <a:rPr lang="fi-FI" sz="2400" dirty="0"/>
              <a:t> to </a:t>
            </a:r>
            <a:r>
              <a:rPr lang="fi-FI" sz="2400" dirty="0" err="1"/>
              <a:t>grant</a:t>
            </a:r>
            <a:r>
              <a:rPr lang="fi-FI" sz="2400" dirty="0"/>
              <a:t> </a:t>
            </a:r>
            <a:r>
              <a:rPr lang="fi-FI" sz="2400" dirty="0" err="1"/>
              <a:t>additional</a:t>
            </a:r>
            <a:r>
              <a:rPr lang="fi-FI" sz="2400" dirty="0"/>
              <a:t> </a:t>
            </a:r>
            <a:r>
              <a:rPr lang="fi-FI" sz="2400" dirty="0" err="1"/>
              <a:t>rights</a:t>
            </a:r>
            <a:r>
              <a:rPr lang="fi-FI" sz="2400" dirty="0"/>
              <a:t> to </a:t>
            </a:r>
            <a:r>
              <a:rPr lang="fi-FI" sz="2400" dirty="0" err="1"/>
              <a:t>users</a:t>
            </a:r>
            <a:r>
              <a:rPr lang="fi-FI" sz="2400" dirty="0"/>
              <a:t> </a:t>
            </a:r>
            <a:r>
              <a:rPr lang="fi-FI" sz="2400" dirty="0" err="1"/>
              <a:t>while</a:t>
            </a:r>
            <a:r>
              <a:rPr lang="fi-FI" sz="2400" dirty="0"/>
              <a:t> </a:t>
            </a:r>
            <a:r>
              <a:rPr lang="fi-FI" sz="2400" dirty="0" err="1"/>
              <a:t>retaining</a:t>
            </a:r>
            <a:r>
              <a:rPr lang="fi-FI" sz="2400" dirty="0"/>
              <a:t> </a:t>
            </a:r>
            <a:r>
              <a:rPr lang="fi-FI" sz="2400" dirty="0" err="1"/>
              <a:t>the</a:t>
            </a:r>
            <a:r>
              <a:rPr lang="fi-FI" sz="2400" dirty="0"/>
              <a:t> </a:t>
            </a:r>
            <a:r>
              <a:rPr lang="fi-FI" sz="2400" dirty="0" err="1"/>
              <a:t>right</a:t>
            </a:r>
            <a:r>
              <a:rPr lang="fi-FI" sz="2400" dirty="0"/>
              <a:t> to </a:t>
            </a:r>
            <a:r>
              <a:rPr lang="fi-FI" sz="2400" dirty="0" err="1"/>
              <a:t>attribution</a:t>
            </a:r>
            <a:endParaRPr lang="fi-FI" sz="2400" dirty="0"/>
          </a:p>
          <a:p>
            <a:pPr lvl="1"/>
            <a:r>
              <a:rPr lang="fi-FI" sz="2400" dirty="0"/>
              <a:t>For </a:t>
            </a:r>
            <a:r>
              <a:rPr lang="fi-FI" sz="2400" dirty="0" err="1"/>
              <a:t>users</a:t>
            </a:r>
            <a:r>
              <a:rPr lang="fi-FI" sz="2400" dirty="0"/>
              <a:t>: </a:t>
            </a:r>
            <a:r>
              <a:rPr lang="fi-FI" sz="2400" dirty="0" err="1"/>
              <a:t>Clear</a:t>
            </a:r>
            <a:r>
              <a:rPr lang="fi-FI" sz="2400" dirty="0"/>
              <a:t> </a:t>
            </a:r>
            <a:r>
              <a:rPr lang="fi-FI" sz="2400" dirty="0" err="1"/>
              <a:t>user</a:t>
            </a:r>
            <a:r>
              <a:rPr lang="fi-FI" sz="2400" dirty="0"/>
              <a:t> </a:t>
            </a:r>
            <a:r>
              <a:rPr lang="fi-FI" sz="2400" dirty="0" err="1"/>
              <a:t>rights</a:t>
            </a:r>
            <a:r>
              <a:rPr lang="fi-FI" sz="2400" dirty="0"/>
              <a:t>=&gt; no </a:t>
            </a:r>
            <a:r>
              <a:rPr lang="fi-FI" sz="2400" dirty="0" err="1"/>
              <a:t>need</a:t>
            </a:r>
            <a:r>
              <a:rPr lang="fi-FI" sz="2400" dirty="0"/>
              <a:t> to </a:t>
            </a:r>
            <a:r>
              <a:rPr lang="fi-FI" sz="2400" dirty="0" err="1"/>
              <a:t>interpret</a:t>
            </a:r>
            <a:r>
              <a:rPr lang="fi-FI" sz="2400" dirty="0"/>
              <a:t> copyright </a:t>
            </a:r>
            <a:r>
              <a:rPr lang="fi-FI" sz="2400" dirty="0" err="1"/>
              <a:t>laws</a:t>
            </a:r>
            <a:r>
              <a:rPr lang="fi-FI" sz="2400" dirty="0"/>
              <a:t> </a:t>
            </a:r>
            <a:r>
              <a:rPr lang="fi-FI" sz="2400" dirty="0" err="1"/>
              <a:t>or</a:t>
            </a:r>
            <a:r>
              <a:rPr lang="fi-FI" sz="2400" dirty="0"/>
              <a:t> </a:t>
            </a:r>
            <a:r>
              <a:rPr lang="fi-FI" sz="2400" dirty="0" err="1"/>
              <a:t>contract</a:t>
            </a:r>
            <a:r>
              <a:rPr lang="fi-FI" sz="2400" dirty="0"/>
              <a:t> </a:t>
            </a:r>
            <a:r>
              <a:rPr lang="fi-FI" sz="2400" dirty="0" err="1"/>
              <a:t>terms</a:t>
            </a:r>
            <a:r>
              <a:rPr lang="fi-FI" sz="2400" dirty="0"/>
              <a:t> and </a:t>
            </a:r>
            <a:r>
              <a:rPr lang="fi-FI" sz="2400" dirty="0" err="1"/>
              <a:t>conditions</a:t>
            </a:r>
            <a:r>
              <a:rPr lang="fi-FI" sz="2400" dirty="0"/>
              <a:t> of </a:t>
            </a:r>
            <a:r>
              <a:rPr lang="fi-FI" sz="2400" dirty="0" err="1"/>
              <a:t>use</a:t>
            </a:r>
            <a:r>
              <a:rPr lang="fi-FI" sz="2400" dirty="0"/>
              <a:t> </a:t>
            </a:r>
          </a:p>
          <a:p>
            <a:pPr marL="457200" lvl="1" indent="0">
              <a:buNone/>
            </a:pPr>
            <a:endParaRPr lang="fi-FI" sz="2400" dirty="0"/>
          </a:p>
          <a:p>
            <a:pPr marL="457200" lvl="1" indent="0">
              <a:buNone/>
            </a:pPr>
            <a:endParaRPr lang="fi-FI" dirty="0"/>
          </a:p>
          <a:p>
            <a:endParaRPr lang="fi-FI" sz="2400" dirty="0"/>
          </a:p>
          <a:p>
            <a:pPr marL="0" indent="0">
              <a:buNone/>
            </a:pPr>
            <a:endParaRPr lang="fi-FI" dirty="0"/>
          </a:p>
        </p:txBody>
      </p:sp>
    </p:spTree>
    <p:extLst>
      <p:ext uri="{BB962C8B-B14F-4D97-AF65-F5344CB8AC3E}">
        <p14:creationId xmlns:p14="http://schemas.microsoft.com/office/powerpoint/2010/main" val="157767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Content Placeholder 2">
            <a:extLst>
              <a:ext uri="{FF2B5EF4-FFF2-40B4-BE49-F238E27FC236}">
                <a16:creationId xmlns:a16="http://schemas.microsoft.com/office/drawing/2014/main" id="{BA48CF14-2DA4-8A5E-06E7-2967B3D8A4A2}"/>
              </a:ext>
            </a:extLst>
          </p:cNvPr>
          <p:cNvSpPr>
            <a:spLocks noGrp="1"/>
          </p:cNvSpPr>
          <p:nvPr>
            <p:ph idx="1"/>
          </p:nvPr>
        </p:nvSpPr>
        <p:spPr/>
        <p:txBody>
          <a:bodyPr>
            <a:normAutofit/>
          </a:bodyPr>
          <a:lstStyle/>
          <a:p>
            <a:r>
              <a:rPr lang="en-US" dirty="0"/>
              <a:t>Legal layer</a:t>
            </a:r>
          </a:p>
          <a:p>
            <a:pPr lvl="1"/>
            <a:r>
              <a:rPr lang="en-US" sz="2400" dirty="0"/>
              <a:t>Legally enforceable terms and conditions of the license</a:t>
            </a:r>
          </a:p>
          <a:p>
            <a:pPr lvl="2"/>
            <a:r>
              <a:rPr lang="en-US" sz="2000" dirty="0"/>
              <a:t>Has been tested in court </a:t>
            </a:r>
            <a:endParaRPr lang="fi-FI" sz="2000" dirty="0"/>
          </a:p>
          <a:p>
            <a:r>
              <a:rPr lang="en-US" dirty="0"/>
              <a:t>Human readable layer </a:t>
            </a:r>
          </a:p>
          <a:p>
            <a:pPr lvl="1"/>
            <a:r>
              <a:rPr lang="en-US" sz="2400" dirty="0"/>
              <a:t>Summary of the re-use terms </a:t>
            </a:r>
          </a:p>
          <a:p>
            <a:pPr lvl="1"/>
            <a:r>
              <a:rPr lang="en-US" sz="2400" dirty="0"/>
              <a:t>License “linking page”=&gt; best known to users</a:t>
            </a:r>
          </a:p>
          <a:p>
            <a:r>
              <a:rPr lang="en-US" dirty="0"/>
              <a:t>Machine readable layer</a:t>
            </a:r>
          </a:p>
          <a:p>
            <a:pPr lvl="1"/>
            <a:r>
              <a:rPr lang="en-US" sz="2400" dirty="0"/>
              <a:t>Summary in computer readable format </a:t>
            </a:r>
          </a:p>
          <a:p>
            <a:pPr lvl="1"/>
            <a:r>
              <a:rPr lang="en-US" sz="2400" dirty="0"/>
              <a:t>Helps search engines</a:t>
            </a:r>
            <a:endParaRPr lang="fi-FI" sz="2400" dirty="0"/>
          </a:p>
          <a:p>
            <a:endParaRPr lang="fi-FI" dirty="0"/>
          </a:p>
        </p:txBody>
      </p:sp>
      <p:sp>
        <p:nvSpPr>
          <p:cNvPr id="5" name="Title 4">
            <a:extLst>
              <a:ext uri="{FF2B5EF4-FFF2-40B4-BE49-F238E27FC236}">
                <a16:creationId xmlns:a16="http://schemas.microsoft.com/office/drawing/2014/main" id="{217EAED3-B76B-C036-C82C-CB8A4B8AA306}"/>
              </a:ext>
            </a:extLst>
          </p:cNvPr>
          <p:cNvSpPr>
            <a:spLocks noGrp="1"/>
          </p:cNvSpPr>
          <p:nvPr>
            <p:ph type="title"/>
          </p:nvPr>
        </p:nvSpPr>
        <p:spPr/>
        <p:txBody>
          <a:bodyPr/>
          <a:lstStyle/>
          <a:p>
            <a:r>
              <a:rPr lang="en-US" dirty="0"/>
              <a:t>Creative Commons licenses: three layers</a:t>
            </a:r>
            <a:endParaRPr lang="fi-FI" dirty="0"/>
          </a:p>
        </p:txBody>
      </p:sp>
    </p:spTree>
    <p:extLst>
      <p:ext uri="{BB962C8B-B14F-4D97-AF65-F5344CB8AC3E}">
        <p14:creationId xmlns:p14="http://schemas.microsoft.com/office/powerpoint/2010/main" val="1048158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Content Placeholder 2">
            <a:extLst>
              <a:ext uri="{FF2B5EF4-FFF2-40B4-BE49-F238E27FC236}">
                <a16:creationId xmlns:a16="http://schemas.microsoft.com/office/drawing/2014/main" id="{BA48CF14-2DA4-8A5E-06E7-2967B3D8A4A2}"/>
              </a:ext>
            </a:extLst>
          </p:cNvPr>
          <p:cNvSpPr>
            <a:spLocks noGrp="1"/>
          </p:cNvSpPr>
          <p:nvPr>
            <p:ph idx="1"/>
          </p:nvPr>
        </p:nvSpPr>
        <p:spPr/>
        <p:txBody>
          <a:bodyPr>
            <a:normAutofit fontScale="92500" lnSpcReduction="10000"/>
          </a:bodyPr>
          <a:lstStyle/>
          <a:p>
            <a:r>
              <a:rPr lang="en-US" dirty="0"/>
              <a:t>Attribution BY </a:t>
            </a:r>
          </a:p>
          <a:p>
            <a:pPr lvl="1"/>
            <a:r>
              <a:rPr lang="en-US" sz="2600" dirty="0"/>
              <a:t>Attribution must be provided </a:t>
            </a:r>
          </a:p>
          <a:p>
            <a:pPr lvl="1"/>
            <a:r>
              <a:rPr lang="en-US" sz="2600" dirty="0"/>
              <a:t>This requirement is present in all licenses</a:t>
            </a:r>
          </a:p>
          <a:p>
            <a:r>
              <a:rPr lang="en-US" dirty="0"/>
              <a:t>Non </a:t>
            </a:r>
            <a:r>
              <a:rPr lang="en-US" dirty="0" err="1"/>
              <a:t>Commmercial</a:t>
            </a:r>
            <a:r>
              <a:rPr lang="en-US" dirty="0"/>
              <a:t> NC       or    </a:t>
            </a:r>
          </a:p>
          <a:p>
            <a:pPr lvl="1"/>
            <a:r>
              <a:rPr lang="en-US" sz="2600" dirty="0"/>
              <a:t>Use for commercial purposes not permitted </a:t>
            </a:r>
            <a:endParaRPr lang="fi-FI" sz="2600" dirty="0"/>
          </a:p>
          <a:p>
            <a:r>
              <a:rPr lang="en-US" dirty="0"/>
              <a:t>No Derivative Works ND</a:t>
            </a:r>
          </a:p>
          <a:p>
            <a:pPr lvl="1"/>
            <a:r>
              <a:rPr lang="fi-FI" sz="2600" dirty="0"/>
              <a:t>Distribution of </a:t>
            </a:r>
            <a:r>
              <a:rPr lang="fi-FI" sz="2600" dirty="0" err="1"/>
              <a:t>derivative</a:t>
            </a:r>
            <a:r>
              <a:rPr lang="fi-FI" sz="2600" dirty="0"/>
              <a:t> </a:t>
            </a:r>
            <a:r>
              <a:rPr lang="fi-FI" sz="2600" dirty="0" err="1"/>
              <a:t>works</a:t>
            </a:r>
            <a:r>
              <a:rPr lang="fi-FI" sz="2600" dirty="0"/>
              <a:t> </a:t>
            </a:r>
            <a:r>
              <a:rPr lang="fi-FI" sz="2600" dirty="0" err="1"/>
              <a:t>not</a:t>
            </a:r>
            <a:r>
              <a:rPr lang="fi-FI" sz="2600" dirty="0"/>
              <a:t> </a:t>
            </a:r>
            <a:r>
              <a:rPr lang="fi-FI" sz="2600" dirty="0" err="1"/>
              <a:t>permitted</a:t>
            </a:r>
            <a:endParaRPr lang="fi-FI" sz="2600" dirty="0"/>
          </a:p>
          <a:p>
            <a:r>
              <a:rPr lang="en-US" dirty="0" err="1"/>
              <a:t>ShareAlike</a:t>
            </a:r>
            <a:r>
              <a:rPr lang="en-US" dirty="0"/>
              <a:t> SA</a:t>
            </a:r>
          </a:p>
          <a:p>
            <a:pPr lvl="1"/>
            <a:r>
              <a:rPr lang="fi-FI" sz="2600" dirty="0"/>
              <a:t>Distribution of </a:t>
            </a:r>
            <a:r>
              <a:rPr lang="fi-FI" sz="2600" dirty="0" err="1"/>
              <a:t>derivative</a:t>
            </a:r>
            <a:r>
              <a:rPr lang="fi-FI" sz="2600" dirty="0"/>
              <a:t> </a:t>
            </a:r>
            <a:r>
              <a:rPr lang="fi-FI" sz="2600" dirty="0" err="1"/>
              <a:t>works</a:t>
            </a:r>
            <a:r>
              <a:rPr lang="fi-FI" sz="2600" dirty="0"/>
              <a:t> </a:t>
            </a:r>
            <a:r>
              <a:rPr lang="fi-FI" sz="2600" dirty="0" err="1"/>
              <a:t>permitted</a:t>
            </a:r>
            <a:r>
              <a:rPr lang="fi-FI" sz="2600" dirty="0"/>
              <a:t>, </a:t>
            </a:r>
            <a:r>
              <a:rPr lang="fi-FI" sz="2600" dirty="0" err="1"/>
              <a:t>but</a:t>
            </a:r>
            <a:r>
              <a:rPr lang="fi-FI" sz="2600" dirty="0"/>
              <a:t> </a:t>
            </a:r>
            <a:r>
              <a:rPr lang="fi-FI" sz="2600" dirty="0" err="1"/>
              <a:t>you</a:t>
            </a:r>
            <a:r>
              <a:rPr lang="fi-FI" sz="2600" dirty="0"/>
              <a:t> </a:t>
            </a:r>
            <a:r>
              <a:rPr lang="fi-FI" sz="2600" dirty="0" err="1"/>
              <a:t>must</a:t>
            </a:r>
            <a:r>
              <a:rPr lang="fi-FI" sz="2600" dirty="0"/>
              <a:t> </a:t>
            </a:r>
            <a:r>
              <a:rPr lang="fi-FI" sz="2600" dirty="0" err="1"/>
              <a:t>distribute</a:t>
            </a:r>
            <a:r>
              <a:rPr lang="fi-FI" sz="2600" dirty="0"/>
              <a:t> </a:t>
            </a:r>
            <a:r>
              <a:rPr lang="fi-FI" sz="2600" dirty="0" err="1"/>
              <a:t>the</a:t>
            </a:r>
            <a:r>
              <a:rPr lang="fi-FI" sz="2600" dirty="0"/>
              <a:t> </a:t>
            </a:r>
            <a:r>
              <a:rPr lang="fi-FI" sz="2600" dirty="0" err="1"/>
              <a:t>derivative</a:t>
            </a:r>
            <a:r>
              <a:rPr lang="fi-FI" sz="2600" dirty="0"/>
              <a:t> </a:t>
            </a:r>
            <a:r>
              <a:rPr lang="fi-FI" sz="2600" dirty="0" err="1"/>
              <a:t>work</a:t>
            </a:r>
            <a:r>
              <a:rPr lang="fi-FI" sz="2600" dirty="0"/>
              <a:t> </a:t>
            </a:r>
            <a:r>
              <a:rPr lang="fi-FI" sz="2600" dirty="0" err="1"/>
              <a:t>with</a:t>
            </a:r>
            <a:r>
              <a:rPr lang="fi-FI" sz="2600" dirty="0"/>
              <a:t> </a:t>
            </a:r>
            <a:r>
              <a:rPr lang="fi-FI" sz="2600" dirty="0" err="1"/>
              <a:t>the</a:t>
            </a:r>
            <a:r>
              <a:rPr lang="fi-FI" sz="2600" dirty="0"/>
              <a:t> </a:t>
            </a:r>
            <a:r>
              <a:rPr lang="fi-FI" sz="2600" dirty="0" err="1"/>
              <a:t>original</a:t>
            </a:r>
            <a:r>
              <a:rPr lang="fi-FI" sz="2600" dirty="0"/>
              <a:t> SA </a:t>
            </a:r>
            <a:r>
              <a:rPr lang="fi-FI" sz="2600" dirty="0" err="1"/>
              <a:t>license</a:t>
            </a:r>
            <a:r>
              <a:rPr lang="fi-FI" sz="2600" dirty="0"/>
              <a:t> of </a:t>
            </a:r>
            <a:r>
              <a:rPr lang="fi-FI" sz="2600" dirty="0" err="1"/>
              <a:t>the</a:t>
            </a:r>
            <a:r>
              <a:rPr lang="fi-FI" sz="2600" dirty="0"/>
              <a:t> </a:t>
            </a:r>
            <a:r>
              <a:rPr lang="fi-FI" sz="2600" dirty="0" err="1"/>
              <a:t>work</a:t>
            </a:r>
            <a:r>
              <a:rPr lang="fi-FI" sz="2600" dirty="0"/>
              <a:t> </a:t>
            </a:r>
            <a:r>
              <a:rPr lang="fi-FI" sz="2600" dirty="0" err="1"/>
              <a:t>that</a:t>
            </a:r>
            <a:r>
              <a:rPr lang="fi-FI" sz="2600" dirty="0"/>
              <a:t> is </a:t>
            </a:r>
            <a:r>
              <a:rPr lang="fi-FI" sz="2600" dirty="0" err="1"/>
              <a:t>the</a:t>
            </a:r>
            <a:r>
              <a:rPr lang="fi-FI" sz="2600" dirty="0"/>
              <a:t> </a:t>
            </a:r>
            <a:r>
              <a:rPr lang="fi-FI" sz="2600" dirty="0" err="1"/>
              <a:t>basis</a:t>
            </a:r>
            <a:r>
              <a:rPr lang="fi-FI" sz="2600" dirty="0"/>
              <a:t> of </a:t>
            </a:r>
            <a:r>
              <a:rPr lang="fi-FI" sz="2600" dirty="0" err="1"/>
              <a:t>the</a:t>
            </a:r>
            <a:r>
              <a:rPr lang="fi-FI" sz="2600" dirty="0"/>
              <a:t> </a:t>
            </a:r>
            <a:r>
              <a:rPr lang="fi-FI" sz="2600" dirty="0" err="1"/>
              <a:t>derivative</a:t>
            </a:r>
            <a:r>
              <a:rPr lang="fi-FI" sz="2600" dirty="0"/>
              <a:t> </a:t>
            </a:r>
            <a:r>
              <a:rPr lang="fi-FI" sz="2600" dirty="0" err="1"/>
              <a:t>work</a:t>
            </a:r>
            <a:endParaRPr lang="fi-FI" sz="2600" dirty="0"/>
          </a:p>
          <a:p>
            <a:endParaRPr lang="fi-FI" dirty="0"/>
          </a:p>
        </p:txBody>
      </p:sp>
      <p:sp>
        <p:nvSpPr>
          <p:cNvPr id="5" name="Title 4">
            <a:extLst>
              <a:ext uri="{FF2B5EF4-FFF2-40B4-BE49-F238E27FC236}">
                <a16:creationId xmlns:a16="http://schemas.microsoft.com/office/drawing/2014/main" id="{217EAED3-B76B-C036-C82C-CB8A4B8AA306}"/>
              </a:ext>
            </a:extLst>
          </p:cNvPr>
          <p:cNvSpPr>
            <a:spLocks noGrp="1"/>
          </p:cNvSpPr>
          <p:nvPr>
            <p:ph type="title"/>
          </p:nvPr>
        </p:nvSpPr>
        <p:spPr/>
        <p:txBody>
          <a:bodyPr/>
          <a:lstStyle/>
          <a:p>
            <a:r>
              <a:rPr lang="en-US" dirty="0"/>
              <a:t>Creative Commons licenses: four elements, icons</a:t>
            </a:r>
            <a:endParaRPr lang="fi-FI" dirty="0"/>
          </a:p>
        </p:txBody>
      </p:sp>
      <p:pic>
        <p:nvPicPr>
          <p:cNvPr id="4" name="Picture 3">
            <a:extLst>
              <a:ext uri="{FF2B5EF4-FFF2-40B4-BE49-F238E27FC236}">
                <a16:creationId xmlns:a16="http://schemas.microsoft.com/office/drawing/2014/main" id="{BD0DCC8D-8A8B-7341-79B1-85C3E30EEA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0484" y="1337049"/>
            <a:ext cx="364901" cy="364901"/>
          </a:xfrm>
          <a:prstGeom prst="rect">
            <a:avLst/>
          </a:prstGeom>
          <a:noFill/>
        </p:spPr>
      </p:pic>
      <p:pic>
        <p:nvPicPr>
          <p:cNvPr id="6" name="Picture 5">
            <a:extLst>
              <a:ext uri="{FF2B5EF4-FFF2-40B4-BE49-F238E27FC236}">
                <a16:creationId xmlns:a16="http://schemas.microsoft.com/office/drawing/2014/main" id="{7716D8D1-AE01-E4C5-BC4C-8F06F7F6CBD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0727" y="2558097"/>
            <a:ext cx="364173" cy="364173"/>
          </a:xfrm>
          <a:prstGeom prst="rect">
            <a:avLst/>
          </a:prstGeom>
          <a:noFill/>
          <a:ln>
            <a:noFill/>
          </a:ln>
        </p:spPr>
      </p:pic>
      <p:pic>
        <p:nvPicPr>
          <p:cNvPr id="7" name="Picture 6">
            <a:extLst>
              <a:ext uri="{FF2B5EF4-FFF2-40B4-BE49-F238E27FC236}">
                <a16:creationId xmlns:a16="http://schemas.microsoft.com/office/drawing/2014/main" id="{6A6C30C8-96CE-7468-981E-0EF2B94C1CC1}"/>
              </a:ext>
            </a:extLst>
          </p:cNvPr>
          <p:cNvPicPr>
            <a:picLocks noChangeAspect="1"/>
          </p:cNvPicPr>
          <p:nvPr/>
        </p:nvPicPr>
        <p:blipFill>
          <a:blip r:embed="rId5"/>
          <a:stretch>
            <a:fillRect/>
          </a:stretch>
        </p:blipFill>
        <p:spPr>
          <a:xfrm>
            <a:off x="4914900" y="3374463"/>
            <a:ext cx="364173" cy="364173"/>
          </a:xfrm>
          <a:prstGeom prst="rect">
            <a:avLst/>
          </a:prstGeom>
        </p:spPr>
      </p:pic>
      <p:pic>
        <p:nvPicPr>
          <p:cNvPr id="8" name="Picture 7">
            <a:extLst>
              <a:ext uri="{FF2B5EF4-FFF2-40B4-BE49-F238E27FC236}">
                <a16:creationId xmlns:a16="http://schemas.microsoft.com/office/drawing/2014/main" id="{EDAAA4F1-8B79-AA06-8FFA-30670549342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25495" y="4227830"/>
            <a:ext cx="389890" cy="389890"/>
          </a:xfrm>
          <a:prstGeom prst="rect">
            <a:avLst/>
          </a:prstGeom>
          <a:noFill/>
          <a:ln>
            <a:noFill/>
          </a:ln>
        </p:spPr>
      </p:pic>
      <p:pic>
        <p:nvPicPr>
          <p:cNvPr id="9" name="Picture 8">
            <a:extLst>
              <a:ext uri="{FF2B5EF4-FFF2-40B4-BE49-F238E27FC236}">
                <a16:creationId xmlns:a16="http://schemas.microsoft.com/office/drawing/2014/main" id="{42E53B47-4AA6-35E1-A8C3-737D9BCD71B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75617" y="2558097"/>
            <a:ext cx="409966" cy="409966"/>
          </a:xfrm>
          <a:prstGeom prst="rect">
            <a:avLst/>
          </a:prstGeom>
          <a:noFill/>
          <a:ln>
            <a:noFill/>
          </a:ln>
        </p:spPr>
      </p:pic>
    </p:spTree>
    <p:extLst>
      <p:ext uri="{BB962C8B-B14F-4D97-AF65-F5344CB8AC3E}">
        <p14:creationId xmlns:p14="http://schemas.microsoft.com/office/powerpoint/2010/main" val="610261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1992313" y="1916114"/>
            <a:ext cx="82915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fi-FI" altLang="fi-FI" sz="3200"/>
          </a:p>
        </p:txBody>
      </p:sp>
      <p:sp>
        <p:nvSpPr>
          <p:cNvPr id="3" name="Content Placeholder 2">
            <a:extLst>
              <a:ext uri="{FF2B5EF4-FFF2-40B4-BE49-F238E27FC236}">
                <a16:creationId xmlns:a16="http://schemas.microsoft.com/office/drawing/2014/main" id="{BA48CF14-2DA4-8A5E-06E7-2967B3D8A4A2}"/>
              </a:ext>
            </a:extLst>
          </p:cNvPr>
          <p:cNvSpPr>
            <a:spLocks noGrp="1"/>
          </p:cNvSpPr>
          <p:nvPr>
            <p:ph idx="1"/>
          </p:nvPr>
        </p:nvSpPr>
        <p:spPr>
          <a:xfrm>
            <a:off x="1053008" y="1028700"/>
            <a:ext cx="10515600" cy="5428932"/>
          </a:xfrm>
        </p:spPr>
        <p:txBody>
          <a:bodyPr>
            <a:normAutofit fontScale="25000" lnSpcReduction="20000"/>
          </a:bodyPr>
          <a:lstStyle/>
          <a:p>
            <a:r>
              <a:rPr lang="en-US" sz="9600" dirty="0"/>
              <a:t>CC BY</a:t>
            </a:r>
          </a:p>
          <a:p>
            <a:pPr lvl="1"/>
            <a:r>
              <a:rPr lang="en-US" sz="7200" dirty="0"/>
              <a:t>permits copying and sharing of the work as well as that of derivatives of the work for any purpose, including commercial, attribution required</a:t>
            </a:r>
          </a:p>
          <a:p>
            <a:r>
              <a:rPr lang="en-US" sz="9600" dirty="0"/>
              <a:t>CC BY-SA</a:t>
            </a:r>
          </a:p>
          <a:p>
            <a:pPr lvl="1"/>
            <a:r>
              <a:rPr lang="en-US" sz="7200" dirty="0"/>
              <a:t>same as above, but with the requirement that any derivatives are licensed with the same license as the work behind the derivative, that is CC BY-SA (or compatible license)</a:t>
            </a:r>
          </a:p>
          <a:p>
            <a:r>
              <a:rPr lang="en-US" sz="9600" dirty="0"/>
              <a:t>CC BY-NC</a:t>
            </a:r>
          </a:p>
          <a:p>
            <a:pPr lvl="1"/>
            <a:r>
              <a:rPr lang="en-US" sz="7200" dirty="0"/>
              <a:t>permits copying and sharing of the work as well as that of derivatives of the work for any purpose except commercial, attribution required</a:t>
            </a:r>
          </a:p>
          <a:p>
            <a:r>
              <a:rPr lang="en-US" sz="9600" dirty="0"/>
              <a:t>CC BY-NC-SA </a:t>
            </a:r>
          </a:p>
          <a:p>
            <a:pPr lvl="1"/>
            <a:r>
              <a:rPr lang="en-US" sz="8000" dirty="0"/>
              <a:t>same as above, but with the requirement that any adaptations are licensed with the same license as the work behind the derivative, that is CC BY-NC-SA (or compatible license)</a:t>
            </a:r>
          </a:p>
          <a:p>
            <a:r>
              <a:rPr lang="en-US" sz="9600" dirty="0"/>
              <a:t>CC BY ND</a:t>
            </a:r>
          </a:p>
          <a:p>
            <a:pPr lvl="1"/>
            <a:r>
              <a:rPr lang="en-US" sz="8000" dirty="0"/>
              <a:t>CC BY-ND: permits copying and sharing of the work for any purpose including commercial, does not allow distribution of adaptations, attribution required</a:t>
            </a:r>
          </a:p>
          <a:p>
            <a:r>
              <a:rPr lang="en-US" sz="9600" dirty="0"/>
              <a:t>CC BY-NC-ND </a:t>
            </a:r>
          </a:p>
          <a:p>
            <a:pPr lvl="1"/>
            <a:r>
              <a:rPr lang="en-US" sz="8000" dirty="0"/>
              <a:t>permits copying and sharing of the work for any purpose except commercial, does not allow distribution of derivatives, attribution required</a:t>
            </a:r>
          </a:p>
          <a:p>
            <a:endParaRPr lang="fi-FI" dirty="0"/>
          </a:p>
        </p:txBody>
      </p:sp>
      <p:sp>
        <p:nvSpPr>
          <p:cNvPr id="5" name="Title 4">
            <a:extLst>
              <a:ext uri="{FF2B5EF4-FFF2-40B4-BE49-F238E27FC236}">
                <a16:creationId xmlns:a16="http://schemas.microsoft.com/office/drawing/2014/main" id="{217EAED3-B76B-C036-C82C-CB8A4B8AA306}"/>
              </a:ext>
            </a:extLst>
          </p:cNvPr>
          <p:cNvSpPr>
            <a:spLocks noGrp="1"/>
          </p:cNvSpPr>
          <p:nvPr>
            <p:ph type="title"/>
          </p:nvPr>
        </p:nvSpPr>
        <p:spPr/>
        <p:txBody>
          <a:bodyPr/>
          <a:lstStyle/>
          <a:p>
            <a:r>
              <a:rPr lang="en-US" dirty="0"/>
              <a:t>Creative Commons licenses: licenses </a:t>
            </a:r>
            <a:endParaRPr lang="fi-FI" dirty="0"/>
          </a:p>
        </p:txBody>
      </p:sp>
    </p:spTree>
    <p:extLst>
      <p:ext uri="{BB962C8B-B14F-4D97-AF65-F5344CB8AC3E}">
        <p14:creationId xmlns:p14="http://schemas.microsoft.com/office/powerpoint/2010/main" val="179334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isältödiat">
  <a:themeElements>
    <a:clrScheme name="KK 2021">
      <a:dk1>
        <a:sysClr val="windowText" lastClr="000000"/>
      </a:dk1>
      <a:lt1>
        <a:sysClr val="window" lastClr="FFFFFF"/>
      </a:lt1>
      <a:dk2>
        <a:srgbClr val="002855"/>
      </a:dk2>
      <a:lt2>
        <a:srgbClr val="E7E6E6"/>
      </a:lt2>
      <a:accent1>
        <a:srgbClr val="002855"/>
      </a:accent1>
      <a:accent2>
        <a:srgbClr val="957E55"/>
      </a:accent2>
      <a:accent3>
        <a:srgbClr val="9A3324"/>
      </a:accent3>
      <a:accent4>
        <a:srgbClr val="7C878E"/>
      </a:accent4>
      <a:accent5>
        <a:srgbClr val="4298BF"/>
      </a:accent5>
      <a:accent6>
        <a:srgbClr val="FBD872"/>
      </a:accent6>
      <a:hlink>
        <a:srgbClr val="0563C1"/>
      </a:hlink>
      <a:folHlink>
        <a:srgbClr val="954F72"/>
      </a:folHlink>
    </a:clrScheme>
    <a:fontScheme name="KK Segoe UI">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K 2021" id="{EE57D151-A765-455E-A700-0F3FB1E919AE}" vid="{72D4B140-9DFE-4193-90CA-424EE830DF7A}"/>
    </a:ext>
  </a:extLst>
</a:theme>
</file>

<file path=ppt/theme/theme2.xml><?xml version="1.0" encoding="utf-8"?>
<a:theme xmlns:a="http://schemas.openxmlformats.org/drawingml/2006/main" name="Vaaleat otsikkodiat">
  <a:themeElements>
    <a:clrScheme name="KK 2021">
      <a:dk1>
        <a:sysClr val="windowText" lastClr="000000"/>
      </a:dk1>
      <a:lt1>
        <a:sysClr val="window" lastClr="FFFFFF"/>
      </a:lt1>
      <a:dk2>
        <a:srgbClr val="002855"/>
      </a:dk2>
      <a:lt2>
        <a:srgbClr val="E7E6E6"/>
      </a:lt2>
      <a:accent1>
        <a:srgbClr val="002855"/>
      </a:accent1>
      <a:accent2>
        <a:srgbClr val="957E55"/>
      </a:accent2>
      <a:accent3>
        <a:srgbClr val="9A3324"/>
      </a:accent3>
      <a:accent4>
        <a:srgbClr val="7C878E"/>
      </a:accent4>
      <a:accent5>
        <a:srgbClr val="4298BF"/>
      </a:accent5>
      <a:accent6>
        <a:srgbClr val="FBD872"/>
      </a:accent6>
      <a:hlink>
        <a:srgbClr val="0563C1"/>
      </a:hlink>
      <a:folHlink>
        <a:srgbClr val="954F72"/>
      </a:folHlink>
    </a:clrScheme>
    <a:fontScheme name="KK Segoe UI">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K 2021" id="{EE57D151-A765-455E-A700-0F3FB1E919AE}" vid="{E25D211B-2ED6-439F-9F28-3E6A40CA4E30}"/>
    </a:ext>
  </a:extLst>
</a:theme>
</file>

<file path=ppt/theme/theme3.xml><?xml version="1.0" encoding="utf-8"?>
<a:theme xmlns:a="http://schemas.openxmlformats.org/drawingml/2006/main" name="Kuvalliset otsikkodiat">
  <a:themeElements>
    <a:clrScheme name="KK 2021">
      <a:dk1>
        <a:sysClr val="windowText" lastClr="000000"/>
      </a:dk1>
      <a:lt1>
        <a:sysClr val="window" lastClr="FFFFFF"/>
      </a:lt1>
      <a:dk2>
        <a:srgbClr val="002855"/>
      </a:dk2>
      <a:lt2>
        <a:srgbClr val="E7E6E6"/>
      </a:lt2>
      <a:accent1>
        <a:srgbClr val="002855"/>
      </a:accent1>
      <a:accent2>
        <a:srgbClr val="957E55"/>
      </a:accent2>
      <a:accent3>
        <a:srgbClr val="9A3324"/>
      </a:accent3>
      <a:accent4>
        <a:srgbClr val="7C878E"/>
      </a:accent4>
      <a:accent5>
        <a:srgbClr val="4298BF"/>
      </a:accent5>
      <a:accent6>
        <a:srgbClr val="FBD872"/>
      </a:accent6>
      <a:hlink>
        <a:srgbClr val="0563C1"/>
      </a:hlink>
      <a:folHlink>
        <a:srgbClr val="954F72"/>
      </a:folHlink>
    </a:clrScheme>
    <a:fontScheme name="KK Segoe UI">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K 2021" id="{EE57D151-A765-455E-A700-0F3FB1E919AE}" vid="{E25D211B-2ED6-439F-9F28-3E6A40CA4E30}"/>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3545</TotalTime>
  <Words>4133</Words>
  <Application>Microsoft Office PowerPoint</Application>
  <PresentationFormat>Widescreen</PresentationFormat>
  <Paragraphs>407</Paragraphs>
  <Slides>44</Slides>
  <Notes>40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44</vt:i4>
      </vt:variant>
    </vt:vector>
  </HeadingPairs>
  <TitlesOfParts>
    <vt:vector size="52" baseType="lpstr">
      <vt:lpstr>Arial</vt:lpstr>
      <vt:lpstr>Calibri</vt:lpstr>
      <vt:lpstr>Segoe UI</vt:lpstr>
      <vt:lpstr>Segoe UI Semibold</vt:lpstr>
      <vt:lpstr>Wingdings</vt:lpstr>
      <vt:lpstr>Sisältödiat</vt:lpstr>
      <vt:lpstr>Vaaleat otsikkodiat</vt:lpstr>
      <vt:lpstr>Kuvalliset otsikkodiat</vt:lpstr>
      <vt:lpstr>CC-licenses in Open Access Publishing -  workshop for libraries</vt:lpstr>
      <vt:lpstr>Agenda </vt:lpstr>
      <vt:lpstr>Background and Goals </vt:lpstr>
      <vt:lpstr>Basics 1/3</vt:lpstr>
      <vt:lpstr>Basics 2/3</vt:lpstr>
      <vt:lpstr>Basics 3/3</vt:lpstr>
      <vt:lpstr>Creative Commons licenses: three layers</vt:lpstr>
      <vt:lpstr>Creative Commons licenses: four elements, icons</vt:lpstr>
      <vt:lpstr>Creative Commons licenses: licenses </vt:lpstr>
      <vt:lpstr>Creative Commons licenses: public domain tools</vt:lpstr>
      <vt:lpstr>How to give attribution (TASL)</vt:lpstr>
      <vt:lpstr>Research data</vt:lpstr>
      <vt:lpstr>What is not covered by the CC-license</vt:lpstr>
      <vt:lpstr>Authors’ concerns: commercial use 1/2</vt:lpstr>
      <vt:lpstr>Authors’ concerns: commercial use 2/2</vt:lpstr>
      <vt:lpstr>Authors’ concerns: derivative works 1/3</vt:lpstr>
      <vt:lpstr>Authors’ concerns: derivative works 2/3</vt:lpstr>
      <vt:lpstr>Authors’ concerns: derivative works 3/3</vt:lpstr>
      <vt:lpstr>Use of 3rd party material in your article 1/4</vt:lpstr>
      <vt:lpstr>Use of 3rd party material in your article 2/4</vt:lpstr>
      <vt:lpstr>Use of 3rd party material in your article 3/4</vt:lpstr>
      <vt:lpstr>Use of 3rd party material in your article 4/4</vt:lpstr>
      <vt:lpstr>Publishing agreements: general info</vt:lpstr>
      <vt:lpstr>Anatomy of an OA-publishing agreement 1/3</vt:lpstr>
      <vt:lpstr>Anatomy of an OA-publishing agreement 2/3</vt:lpstr>
      <vt:lpstr>Anatomy of a OA-publishing agreement 3/3</vt:lpstr>
      <vt:lpstr>What to pay attention to 1/3</vt:lpstr>
      <vt:lpstr>What to pay attention to 2/3</vt:lpstr>
      <vt:lpstr>What to pay attention to 3/3</vt:lpstr>
      <vt:lpstr>Workshop: tasks</vt:lpstr>
      <vt:lpstr>Workshop: Elsevier sample</vt:lpstr>
      <vt:lpstr>Workshop: Wiley sample 1/3</vt:lpstr>
      <vt:lpstr>Workshop: Wiley sample 2/3</vt:lpstr>
      <vt:lpstr>Workshop: Wiley sample 3/3</vt:lpstr>
      <vt:lpstr>Discussion</vt:lpstr>
      <vt:lpstr>Sources 1/7</vt:lpstr>
      <vt:lpstr>Sources 2/7</vt:lpstr>
      <vt:lpstr>Sources 3/7</vt:lpstr>
      <vt:lpstr>Sources 4/7</vt:lpstr>
      <vt:lpstr>Sources 5/7</vt:lpstr>
      <vt:lpstr>Sources 6/7</vt:lpstr>
      <vt:lpstr>Sources 7/7</vt:lpstr>
      <vt:lpstr>Licensing statement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transformative is it? Case FinELib</dc:title>
  <dc:creator>arja.tuuliniemi@helsinki.fi</dc:creator>
  <cp:lastModifiedBy>Manninen, Terhi T</cp:lastModifiedBy>
  <cp:revision>323</cp:revision>
  <dcterms:created xsi:type="dcterms:W3CDTF">2020-11-09T08:45:19Z</dcterms:created>
  <dcterms:modified xsi:type="dcterms:W3CDTF">2023-08-20T06:16:44Z</dcterms:modified>
</cp:coreProperties>
</file>