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4"/>
  </p:notesMasterIdLst>
  <p:sldIdLst>
    <p:sldId id="296" r:id="rId2"/>
    <p:sldId id="318" r:id="rId3"/>
    <p:sldId id="312" r:id="rId4"/>
    <p:sldId id="313" r:id="rId5"/>
    <p:sldId id="314" r:id="rId6"/>
    <p:sldId id="315" r:id="rId7"/>
    <p:sldId id="316" r:id="rId8"/>
    <p:sldId id="319" r:id="rId9"/>
    <p:sldId id="320" r:id="rId10"/>
    <p:sldId id="321" r:id="rId11"/>
    <p:sldId id="317" r:id="rId12"/>
    <p:sldId id="268"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4" autoAdjust="0"/>
    <p:restoredTop sz="95810"/>
  </p:normalViewPr>
  <p:slideViewPr>
    <p:cSldViewPr snapToGrid="0" showGuides="1">
      <p:cViewPr varScale="1">
        <p:scale>
          <a:sx n="146" d="100"/>
          <a:sy n="146" d="100"/>
        </p:scale>
        <p:origin x="390" y="108"/>
      </p:cViewPr>
      <p:guideLst>
        <p:guide pos="576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01.02.2021</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2</a:t>
            </a:fld>
            <a:endParaRPr lang="de-DE"/>
          </a:p>
        </p:txBody>
      </p:sp>
    </p:spTree>
    <p:extLst>
      <p:ext uri="{BB962C8B-B14F-4D97-AF65-F5344CB8AC3E}">
        <p14:creationId xmlns:p14="http://schemas.microsoft.com/office/powerpoint/2010/main" val="2876636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6</a:t>
            </a:fld>
            <a:endParaRPr lang="de-DE"/>
          </a:p>
        </p:txBody>
      </p:sp>
    </p:spTree>
    <p:extLst>
      <p:ext uri="{BB962C8B-B14F-4D97-AF65-F5344CB8AC3E}">
        <p14:creationId xmlns:p14="http://schemas.microsoft.com/office/powerpoint/2010/main" val="965013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B3A48600-CE42-470F-A4E4-E1891D42B402}"/>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9E976D61-2862-4E57-B8E8-87A55AB5098A}"/>
              </a:ext>
            </a:extLst>
          </p:cNvPr>
          <p:cNvSpPr>
            <a:spLocks noGrp="1"/>
          </p:cNvSpPr>
          <p:nvPr>
            <p:ph type="sldNum" sz="quarter" idx="25"/>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
        <p:nvSpPr>
          <p:cNvPr id="2" name="Slide Number Placeholder 1">
            <a:extLst>
              <a:ext uri="{FF2B5EF4-FFF2-40B4-BE49-F238E27FC236}">
                <a16:creationId xmlns:a16="http://schemas.microsoft.com/office/drawing/2014/main" id="{A0625F2F-AC4C-4C55-A66F-3404D0ACACA7}"/>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Slide Number Placeholder 2">
            <a:extLst>
              <a:ext uri="{FF2B5EF4-FFF2-40B4-BE49-F238E27FC236}">
                <a16:creationId xmlns:a16="http://schemas.microsoft.com/office/drawing/2014/main" id="{8ACAC847-E1CF-4A88-81E3-3EDE8D90BEF9}"/>
              </a:ext>
            </a:extLst>
          </p:cNvPr>
          <p:cNvSpPr>
            <a:spLocks noGrp="1"/>
          </p:cNvSpPr>
          <p:nvPr>
            <p:ph type="sldNum" sz="quarter" idx="2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de-DE"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de-DE"/>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nl-NL" smtClean="0"/>
              <a:pPr/>
              <a:t>‹#›</a:t>
            </a:fld>
            <a:endParaRPr lang="nl-N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1ABBFE6F-AC76-4679-9E64-F380BE313D6C}"/>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5DFBBB88-9E69-4056-89B7-53EC38D70961}"/>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17C05264-44CE-4711-9D87-DAAF6AB89A00}"/>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08365055-2F6D-417F-BBA6-C10DAAE3715D}"/>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8875FA76-4DC3-400C-99FB-FD541C7E126E}"/>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AD9EA606-AA5D-472D-BDF2-632060A3AEEE}"/>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1681CDB7-F1FB-4B42-A147-08AEEE45517D}"/>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B9B6078E-5236-4C50-BFF2-6AA9D1393BC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6DE2800B-24FC-46DB-A18B-E86175602D2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020C0439-BFBB-47FF-94FA-EC6D2990CD80}"/>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351F6C02-833A-45E3-A60F-2BA4F947F69F}"/>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485098A0-7760-416A-AC9B-C6883CB575CB}"/>
              </a:ext>
            </a:extLst>
          </p:cNvPr>
          <p:cNvSpPr>
            <a:spLocks noGrp="1"/>
          </p:cNvSpPr>
          <p:nvPr>
            <p:ph type="sldNum" sz="quarter" idx="19"/>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
        <p:nvSpPr>
          <p:cNvPr id="6" name="Date Placeholder 5">
            <a:extLst>
              <a:ext uri="{FF2B5EF4-FFF2-40B4-BE49-F238E27FC236}">
                <a16:creationId xmlns:a16="http://schemas.microsoft.com/office/drawing/2014/main" id="{D6C0D160-5CCF-4C6C-9BAA-0B0555E6C4AD}"/>
              </a:ext>
            </a:extLst>
          </p:cNvPr>
          <p:cNvSpPr>
            <a:spLocks noGrp="1"/>
          </p:cNvSpPr>
          <p:nvPr>
            <p:ph type="dt" sz="half" idx="16"/>
          </p:nvPr>
        </p:nvSpPr>
        <p:spPr/>
        <p:txBody>
          <a:bodyPr/>
          <a:lstStyle/>
          <a:p>
            <a:endParaRPr lang="de-DE" dirty="0"/>
          </a:p>
        </p:txBody>
      </p:sp>
      <p:sp>
        <p:nvSpPr>
          <p:cNvPr id="8" name="Footer Placeholder 7">
            <a:extLst>
              <a:ext uri="{FF2B5EF4-FFF2-40B4-BE49-F238E27FC236}">
                <a16:creationId xmlns:a16="http://schemas.microsoft.com/office/drawing/2014/main" id="{3CB0E911-F2B6-478B-8A97-EB18BF897FAD}"/>
              </a:ext>
            </a:extLst>
          </p:cNvPr>
          <p:cNvSpPr>
            <a:spLocks noGrp="1"/>
          </p:cNvSpPr>
          <p:nvPr>
            <p:ph type="ftr" sz="quarter" idx="17"/>
          </p:nvPr>
        </p:nvSpPr>
        <p:spPr/>
        <p:txBody>
          <a:bodyPr/>
          <a:lstStyle/>
          <a:p>
            <a:endParaRPr lang="de-DE"/>
          </a:p>
        </p:txBody>
      </p:sp>
      <p:sp>
        <p:nvSpPr>
          <p:cNvPr id="10" name="Slide Number Placeholder 9">
            <a:extLst>
              <a:ext uri="{FF2B5EF4-FFF2-40B4-BE49-F238E27FC236}">
                <a16:creationId xmlns:a16="http://schemas.microsoft.com/office/drawing/2014/main" id="{147DC600-2DDF-4F7B-98E7-0440C166B8D4}"/>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
        <p:nvSpPr>
          <p:cNvPr id="3" name="Slide Number Placeholder 2">
            <a:extLst>
              <a:ext uri="{FF2B5EF4-FFF2-40B4-BE49-F238E27FC236}">
                <a16:creationId xmlns:a16="http://schemas.microsoft.com/office/drawing/2014/main" id="{4F65E84C-FE9B-4764-A960-BB43EADB127A}"/>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78B0AF57-6489-4E23-A94F-ACEA854E5506}"/>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dirty="0"/>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6510338" y="4722258"/>
            <a:ext cx="2057400" cy="162000"/>
          </a:xfrm>
          <a:prstGeom prst="rect">
            <a:avLst/>
          </a:prstGeom>
        </p:spPr>
        <p:txBody>
          <a:bodyPr vert="horz" lIns="0" tIns="0" rIns="0" bIns="0" rtlCol="0" anchor="t" anchorCtr="0"/>
          <a:lstStyle>
            <a:lvl1pPr algn="r">
              <a:defRPr sz="800">
                <a:solidFill>
                  <a:schemeClr val="tx1">
                    <a:tint val="75000"/>
                  </a:schemeClr>
                </a:solidFill>
              </a:defRPr>
            </a:lvl1p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Lst>
  <p:hf hdr="0" ftr="0" dt="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2363" y="2225211"/>
            <a:ext cx="5619446" cy="1326372"/>
          </a:xfrm>
        </p:spPr>
        <p:txBody>
          <a:bodyPr>
            <a:normAutofit fontScale="90000"/>
          </a:bodyPr>
          <a:lstStyle/>
          <a:p>
            <a:r>
              <a:rPr lang="en-US" sz="2700" b="1" dirty="0"/>
              <a:t>Publishing options:</a:t>
            </a:r>
            <a:br>
              <a:rPr lang="en-US" sz="2700" b="1" dirty="0"/>
            </a:br>
            <a:r>
              <a:rPr lang="en-US" sz="2700" b="1" dirty="0"/>
              <a:t>FINELIB institute associated corresponding authors</a:t>
            </a:r>
            <a:r>
              <a:rPr lang="en-US" sz="4000" b="1" dirty="0"/>
              <a:t/>
            </a:r>
            <a:br>
              <a:rPr lang="en-US" sz="4000" b="1" dirty="0"/>
            </a:br>
            <a:endParaRPr lang="en-US" dirty="0"/>
          </a:p>
        </p:txBody>
      </p:sp>
      <p:sp>
        <p:nvSpPr>
          <p:cNvPr id="13" name="Text Placeholder 1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1541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10</a:t>
            </a:fld>
            <a:endParaRPr lang="nl-NL" dirty="0"/>
          </a:p>
        </p:txBody>
      </p:sp>
      <p:pic>
        <p:nvPicPr>
          <p:cNvPr id="2" name="Picture 1">
            <a:extLst>
              <a:ext uri="{FF2B5EF4-FFF2-40B4-BE49-F238E27FC236}">
                <a16:creationId xmlns:a16="http://schemas.microsoft.com/office/drawing/2014/main" id="{C3134870-ED9D-48A3-8DAB-8590BBF329C0}"/>
              </a:ext>
            </a:extLst>
          </p:cNvPr>
          <p:cNvPicPr>
            <a:picLocks noChangeAspect="1"/>
          </p:cNvPicPr>
          <p:nvPr/>
        </p:nvPicPr>
        <p:blipFill>
          <a:blip r:embed="rId2"/>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0A237977-3B69-476D-88F6-3503451B00A2}"/>
              </a:ext>
            </a:extLst>
          </p:cNvPr>
          <p:cNvSpPr txBox="1"/>
          <p:nvPr/>
        </p:nvSpPr>
        <p:spPr>
          <a:xfrm>
            <a:off x="50905" y="1660236"/>
            <a:ext cx="2072079"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Authors agrees to the Journal License Publishing Agreement</a:t>
            </a:r>
          </a:p>
        </p:txBody>
      </p:sp>
    </p:spTree>
    <p:extLst>
      <p:ext uri="{BB962C8B-B14F-4D97-AF65-F5344CB8AC3E}">
        <p14:creationId xmlns:p14="http://schemas.microsoft.com/office/powerpoint/2010/main" val="28691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11</a:t>
            </a:fld>
            <a:endParaRPr lang="nl-NL" dirty="0"/>
          </a:p>
        </p:txBody>
      </p:sp>
      <p:pic>
        <p:nvPicPr>
          <p:cNvPr id="3" name="Picture 2">
            <a:extLst>
              <a:ext uri="{FF2B5EF4-FFF2-40B4-BE49-F238E27FC236}">
                <a16:creationId xmlns:a16="http://schemas.microsoft.com/office/drawing/2014/main" id="{8A389C40-5DB7-4D96-9E91-0D4E8D4CB7F5}"/>
              </a:ext>
            </a:extLst>
          </p:cNvPr>
          <p:cNvPicPr>
            <a:picLocks noChangeAspect="1"/>
          </p:cNvPicPr>
          <p:nvPr/>
        </p:nvPicPr>
        <p:blipFill>
          <a:blip r:embed="rId2"/>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D86A5169-5685-4E74-85AB-BABC3750910E}"/>
              </a:ext>
            </a:extLst>
          </p:cNvPr>
          <p:cNvSpPr txBox="1"/>
          <p:nvPr/>
        </p:nvSpPr>
        <p:spPr>
          <a:xfrm>
            <a:off x="144328" y="1297748"/>
            <a:ext cx="1954634" cy="3308598"/>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This is the summary page explaining the choices the author made in the publishing journey</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Corresponding author and coauthors receive a copy of summary via email</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Article becomes OA on ScienceDirect within 24 hours</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Librarian receives a notification to validate the APC request within 48 hours</a:t>
            </a:r>
          </a:p>
        </p:txBody>
      </p:sp>
    </p:spTree>
    <p:extLst>
      <p:ext uri="{BB962C8B-B14F-4D97-AF65-F5344CB8AC3E}">
        <p14:creationId xmlns:p14="http://schemas.microsoft.com/office/powerpoint/2010/main" val="40218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dirty="0"/>
          </a:p>
        </p:txBody>
      </p:sp>
      <p:sp>
        <p:nvSpPr>
          <p:cNvPr id="2" name="TextBox 1"/>
          <p:cNvSpPr txBox="1"/>
          <p:nvPr/>
        </p:nvSpPr>
        <p:spPr>
          <a:xfrm>
            <a:off x="3355450" y="252851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0258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2</a:t>
            </a:fld>
            <a:endParaRPr lang="nl-NL" dirty="0"/>
          </a:p>
        </p:txBody>
      </p:sp>
      <p:pic>
        <p:nvPicPr>
          <p:cNvPr id="3" name="Picture 2">
            <a:extLst>
              <a:ext uri="{FF2B5EF4-FFF2-40B4-BE49-F238E27FC236}">
                <a16:creationId xmlns:a16="http://schemas.microsoft.com/office/drawing/2014/main" id="{83202437-955A-4C4A-B8A7-304302AABAE2}"/>
              </a:ext>
            </a:extLst>
          </p:cNvPr>
          <p:cNvPicPr>
            <a:picLocks noChangeAspect="1"/>
          </p:cNvPicPr>
          <p:nvPr/>
        </p:nvPicPr>
        <p:blipFill>
          <a:blip r:embed="rId3"/>
          <a:stretch>
            <a:fillRect/>
          </a:stretch>
        </p:blipFill>
        <p:spPr>
          <a:xfrm>
            <a:off x="0" y="-30246"/>
            <a:ext cx="9144000" cy="5173746"/>
          </a:xfrm>
          <a:prstGeom prst="rect">
            <a:avLst/>
          </a:prstGeom>
        </p:spPr>
      </p:pic>
      <p:sp>
        <p:nvSpPr>
          <p:cNvPr id="6" name="TextBox 5">
            <a:extLst>
              <a:ext uri="{FF2B5EF4-FFF2-40B4-BE49-F238E27FC236}">
                <a16:creationId xmlns:a16="http://schemas.microsoft.com/office/drawing/2014/main" id="{B702C627-85D8-4E3F-9FB7-5794166C303D}"/>
              </a:ext>
            </a:extLst>
          </p:cNvPr>
          <p:cNvSpPr txBox="1"/>
          <p:nvPr/>
        </p:nvSpPr>
        <p:spPr>
          <a:xfrm>
            <a:off x="239085" y="1763836"/>
            <a:ext cx="2351715" cy="1615827"/>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receives an email post acceptance with a link an unique link to complete the author journey and choose publishing options</a:t>
            </a:r>
          </a:p>
          <a:p>
            <a:pPr algn="ctr"/>
            <a:endParaRPr lang="en-US" sz="1100" b="1" dirty="0">
              <a:solidFill>
                <a:schemeClr val="tx2"/>
              </a:solidFill>
              <a:latin typeface="Arial" pitchFamily="34" charset="0"/>
              <a:cs typeface="Arial" pitchFamily="34" charset="0"/>
            </a:endParaRPr>
          </a:p>
          <a:p>
            <a:pPr algn="ctr"/>
            <a:r>
              <a:rPr lang="en-US" sz="1100" b="1" dirty="0">
                <a:solidFill>
                  <a:schemeClr val="tx2"/>
                </a:solidFill>
                <a:latin typeface="Arial" pitchFamily="34" charset="0"/>
                <a:cs typeface="Arial" pitchFamily="34" charset="0"/>
              </a:rPr>
              <a:t>Author clicks on Complete the Rights and Access information form </a:t>
            </a:r>
          </a:p>
        </p:txBody>
      </p:sp>
    </p:spTree>
    <p:extLst>
      <p:ext uri="{BB962C8B-B14F-4D97-AF65-F5344CB8AC3E}">
        <p14:creationId xmlns:p14="http://schemas.microsoft.com/office/powerpoint/2010/main" val="234009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3</a:t>
            </a:fld>
            <a:endParaRPr lang="nl-NL" dirty="0"/>
          </a:p>
        </p:txBody>
      </p:sp>
      <p:pic>
        <p:nvPicPr>
          <p:cNvPr id="3" name="Picture 2">
            <a:extLst>
              <a:ext uri="{FF2B5EF4-FFF2-40B4-BE49-F238E27FC236}">
                <a16:creationId xmlns:a16="http://schemas.microsoft.com/office/drawing/2014/main" id="{5D26B856-ABE2-4C9F-9E55-FC6F742B9E82}"/>
              </a:ext>
            </a:extLst>
          </p:cNvPr>
          <p:cNvPicPr>
            <a:picLocks noChangeAspect="1"/>
          </p:cNvPicPr>
          <p:nvPr/>
        </p:nvPicPr>
        <p:blipFill>
          <a:blip r:embed="rId2"/>
          <a:stretch>
            <a:fillRect/>
          </a:stretch>
        </p:blipFill>
        <p:spPr>
          <a:xfrm>
            <a:off x="0" y="51663"/>
            <a:ext cx="9144000" cy="5091837"/>
          </a:xfrm>
          <a:prstGeom prst="rect">
            <a:avLst/>
          </a:prstGeom>
        </p:spPr>
      </p:pic>
      <p:sp>
        <p:nvSpPr>
          <p:cNvPr id="6" name="TextBox 5">
            <a:extLst>
              <a:ext uri="{FF2B5EF4-FFF2-40B4-BE49-F238E27FC236}">
                <a16:creationId xmlns:a16="http://schemas.microsoft.com/office/drawing/2014/main" id="{16203D46-D26D-4338-A2AB-F8808785E439}"/>
              </a:ext>
            </a:extLst>
          </p:cNvPr>
          <p:cNvSpPr txBox="1"/>
          <p:nvPr/>
        </p:nvSpPr>
        <p:spPr>
          <a:xfrm>
            <a:off x="621380" y="1406167"/>
            <a:ext cx="1331297" cy="1615827"/>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selects his/her affiliation details which we use to identify the authors and match them to the FINELIB agreement</a:t>
            </a:r>
          </a:p>
        </p:txBody>
      </p:sp>
    </p:spTree>
    <p:extLst>
      <p:ext uri="{BB962C8B-B14F-4D97-AF65-F5344CB8AC3E}">
        <p14:creationId xmlns:p14="http://schemas.microsoft.com/office/powerpoint/2010/main" val="11487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0A2B0D-BE40-4E49-AA21-19942B38614E}"/>
              </a:ext>
            </a:extLst>
          </p:cNvPr>
          <p:cNvSpPr>
            <a:spLocks noGrp="1"/>
          </p:cNvSpPr>
          <p:nvPr>
            <p:ph type="sldNum" sz="quarter" idx="17"/>
          </p:nvPr>
        </p:nvSpPr>
        <p:spPr/>
        <p:txBody>
          <a:bodyPr/>
          <a:lstStyle/>
          <a:p>
            <a:fld id="{82F89014-7F8D-47C1-8D79-17A715C9D2BB}" type="slidenum">
              <a:rPr lang="nl-NL" smtClean="0"/>
              <a:pPr/>
              <a:t>4</a:t>
            </a:fld>
            <a:endParaRPr lang="nl-NL" dirty="0"/>
          </a:p>
        </p:txBody>
      </p:sp>
      <p:pic>
        <p:nvPicPr>
          <p:cNvPr id="4" name="Picture 3">
            <a:extLst>
              <a:ext uri="{FF2B5EF4-FFF2-40B4-BE49-F238E27FC236}">
                <a16:creationId xmlns:a16="http://schemas.microsoft.com/office/drawing/2014/main" id="{5E79F1DC-1A18-4325-8D89-BC0E3886FF27}"/>
              </a:ext>
            </a:extLst>
          </p:cNvPr>
          <p:cNvPicPr>
            <a:picLocks noChangeAspect="1"/>
          </p:cNvPicPr>
          <p:nvPr/>
        </p:nvPicPr>
        <p:blipFill>
          <a:blip r:embed="rId2"/>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AAB67AE1-FDB5-436D-8FBF-3548F338FE8C}"/>
              </a:ext>
            </a:extLst>
          </p:cNvPr>
          <p:cNvSpPr txBox="1"/>
          <p:nvPr/>
        </p:nvSpPr>
        <p:spPr>
          <a:xfrm>
            <a:off x="421443" y="2071719"/>
            <a:ext cx="1761688"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also adds the co-author affiliation details</a:t>
            </a:r>
          </a:p>
        </p:txBody>
      </p:sp>
    </p:spTree>
    <p:extLst>
      <p:ext uri="{BB962C8B-B14F-4D97-AF65-F5344CB8AC3E}">
        <p14:creationId xmlns:p14="http://schemas.microsoft.com/office/powerpoint/2010/main" val="176076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C749B-051F-4101-921B-436CBCCF637D}"/>
              </a:ext>
            </a:extLst>
          </p:cNvPr>
          <p:cNvSpPr>
            <a:spLocks noGrp="1"/>
          </p:cNvSpPr>
          <p:nvPr>
            <p:ph type="sldNum" sz="quarter" idx="25"/>
          </p:nvPr>
        </p:nvSpPr>
        <p:spPr/>
        <p:txBody>
          <a:bodyPr/>
          <a:lstStyle/>
          <a:p>
            <a:fld id="{82F89014-7F8D-47C1-8D79-17A715C9D2BB}" type="slidenum">
              <a:rPr lang="nl-NL" smtClean="0"/>
              <a:pPr/>
              <a:t>5</a:t>
            </a:fld>
            <a:endParaRPr lang="nl-NL" dirty="0"/>
          </a:p>
        </p:txBody>
      </p:sp>
      <p:pic>
        <p:nvPicPr>
          <p:cNvPr id="5" name="Picture 4">
            <a:extLst>
              <a:ext uri="{FF2B5EF4-FFF2-40B4-BE49-F238E27FC236}">
                <a16:creationId xmlns:a16="http://schemas.microsoft.com/office/drawing/2014/main" id="{389C2BBF-BDF5-442D-8085-7D67172DFB6C}"/>
              </a:ext>
            </a:extLst>
          </p:cNvPr>
          <p:cNvPicPr>
            <a:picLocks noChangeAspect="1"/>
          </p:cNvPicPr>
          <p:nvPr/>
        </p:nvPicPr>
        <p:blipFill>
          <a:blip r:embed="rId2"/>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BC6A0E08-B07E-4BF4-8C21-8649A87FC816}"/>
              </a:ext>
            </a:extLst>
          </p:cNvPr>
          <p:cNvSpPr txBox="1"/>
          <p:nvPr/>
        </p:nvSpPr>
        <p:spPr>
          <a:xfrm>
            <a:off x="237273" y="1959291"/>
            <a:ext cx="2072079" cy="938719"/>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can add the Funder details. Funder can be the affiliated institute or a different one. In this case it is Milliman</a:t>
            </a:r>
          </a:p>
        </p:txBody>
      </p:sp>
    </p:spTree>
    <p:extLst>
      <p:ext uri="{BB962C8B-B14F-4D97-AF65-F5344CB8AC3E}">
        <p14:creationId xmlns:p14="http://schemas.microsoft.com/office/powerpoint/2010/main" val="92206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6</a:t>
            </a:fld>
            <a:endParaRPr lang="nl-NL" dirty="0"/>
          </a:p>
        </p:txBody>
      </p:sp>
      <p:pic>
        <p:nvPicPr>
          <p:cNvPr id="6" name="Picture 5">
            <a:extLst>
              <a:ext uri="{FF2B5EF4-FFF2-40B4-BE49-F238E27FC236}">
                <a16:creationId xmlns:a16="http://schemas.microsoft.com/office/drawing/2014/main" id="{D724A8BA-AE3F-4F02-BD97-904F639125EF}"/>
              </a:ext>
            </a:extLst>
          </p:cNvPr>
          <p:cNvPicPr>
            <a:picLocks noChangeAspect="1"/>
          </p:cNvPicPr>
          <p:nvPr/>
        </p:nvPicPr>
        <p:blipFill>
          <a:blip r:embed="rId3"/>
          <a:stretch>
            <a:fillRect/>
          </a:stretch>
        </p:blipFill>
        <p:spPr>
          <a:xfrm>
            <a:off x="0" y="0"/>
            <a:ext cx="9144000" cy="5143500"/>
          </a:xfrm>
          <a:prstGeom prst="rect">
            <a:avLst/>
          </a:prstGeom>
        </p:spPr>
      </p:pic>
      <p:sp>
        <p:nvSpPr>
          <p:cNvPr id="12" name="TextBox 11">
            <a:extLst>
              <a:ext uri="{FF2B5EF4-FFF2-40B4-BE49-F238E27FC236}">
                <a16:creationId xmlns:a16="http://schemas.microsoft.com/office/drawing/2014/main" id="{9DB7DCA6-B0E5-4788-9EC7-13C21358A9AF}"/>
              </a:ext>
            </a:extLst>
          </p:cNvPr>
          <p:cNvSpPr txBox="1"/>
          <p:nvPr/>
        </p:nvSpPr>
        <p:spPr>
          <a:xfrm>
            <a:off x="385875" y="406618"/>
            <a:ext cx="1754350" cy="3985706"/>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Based on the affiliation details, the author sees the Publishing Options. Gold OA option is followed by Subscription option and we inform the author that agreement covers the APC</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If the librarian at the institution rejects the author request in the Elsevier Platform, we also make it clear that the authors will receive a full price invoice</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Author selects OA</a:t>
            </a:r>
          </a:p>
          <a:p>
            <a:endParaRPr lang="en-US" sz="11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8511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7</a:t>
            </a:fld>
            <a:endParaRPr lang="nl-NL" dirty="0"/>
          </a:p>
        </p:txBody>
      </p:sp>
      <p:pic>
        <p:nvPicPr>
          <p:cNvPr id="2" name="Picture 1">
            <a:extLst>
              <a:ext uri="{FF2B5EF4-FFF2-40B4-BE49-F238E27FC236}">
                <a16:creationId xmlns:a16="http://schemas.microsoft.com/office/drawing/2014/main" id="{4AF70407-7F7C-4174-A8EB-838C26334A7C}"/>
              </a:ext>
            </a:extLst>
          </p:cNvPr>
          <p:cNvPicPr>
            <a:picLocks noChangeAspect="1"/>
          </p:cNvPicPr>
          <p:nvPr/>
        </p:nvPicPr>
        <p:blipFill>
          <a:blip r:embed="rId2"/>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8551C41E-652B-46B1-835E-5B51E56E6604}"/>
              </a:ext>
            </a:extLst>
          </p:cNvPr>
          <p:cNvSpPr txBox="1"/>
          <p:nvPr/>
        </p:nvSpPr>
        <p:spPr>
          <a:xfrm>
            <a:off x="93215" y="1659353"/>
            <a:ext cx="2411446" cy="600164"/>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In case of OA, author selects the CC License</a:t>
            </a:r>
          </a:p>
          <a:p>
            <a:endParaRPr lang="en-US" sz="11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6070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8</a:t>
            </a:fld>
            <a:endParaRPr lang="nl-NL" dirty="0"/>
          </a:p>
        </p:txBody>
      </p:sp>
      <p:pic>
        <p:nvPicPr>
          <p:cNvPr id="2" name="Picture 1">
            <a:extLst>
              <a:ext uri="{FF2B5EF4-FFF2-40B4-BE49-F238E27FC236}">
                <a16:creationId xmlns:a16="http://schemas.microsoft.com/office/drawing/2014/main" id="{67360AB1-97C7-41AC-8162-04EFF46CB682}"/>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87078880-EFE6-4FDE-B2E4-F864BB0AE40F}"/>
              </a:ext>
            </a:extLst>
          </p:cNvPr>
          <p:cNvSpPr txBox="1"/>
          <p:nvPr/>
        </p:nvSpPr>
        <p:spPr>
          <a:xfrm>
            <a:off x="249688" y="2154115"/>
            <a:ext cx="2072079" cy="261610"/>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selects the rights</a:t>
            </a:r>
          </a:p>
        </p:txBody>
      </p:sp>
    </p:spTree>
    <p:extLst>
      <p:ext uri="{BB962C8B-B14F-4D97-AF65-F5344CB8AC3E}">
        <p14:creationId xmlns:p14="http://schemas.microsoft.com/office/powerpoint/2010/main" val="410445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9</a:t>
            </a:fld>
            <a:endParaRPr lang="nl-NL" dirty="0"/>
          </a:p>
        </p:txBody>
      </p:sp>
      <p:pic>
        <p:nvPicPr>
          <p:cNvPr id="2" name="Picture 1">
            <a:extLst>
              <a:ext uri="{FF2B5EF4-FFF2-40B4-BE49-F238E27FC236}">
                <a16:creationId xmlns:a16="http://schemas.microsoft.com/office/drawing/2014/main" id="{8B1EA10E-085F-479C-B821-047857BEA61C}"/>
              </a:ext>
            </a:extLst>
          </p:cNvPr>
          <p:cNvPicPr>
            <a:picLocks noChangeAspect="1"/>
          </p:cNvPicPr>
          <p:nvPr/>
        </p:nvPicPr>
        <p:blipFill>
          <a:blip r:embed="rId2"/>
          <a:stretch>
            <a:fillRect/>
          </a:stretch>
        </p:blipFill>
        <p:spPr>
          <a:xfrm>
            <a:off x="0" y="0"/>
            <a:ext cx="9144000" cy="5143500"/>
          </a:xfrm>
          <a:prstGeom prst="rect">
            <a:avLst/>
          </a:prstGeom>
        </p:spPr>
      </p:pic>
      <p:sp>
        <p:nvSpPr>
          <p:cNvPr id="10" name="TextBox 9">
            <a:extLst>
              <a:ext uri="{FF2B5EF4-FFF2-40B4-BE49-F238E27FC236}">
                <a16:creationId xmlns:a16="http://schemas.microsoft.com/office/drawing/2014/main" id="{55216488-5B51-4556-B7AE-7CB6CDE315A7}"/>
              </a:ext>
            </a:extLst>
          </p:cNvPr>
          <p:cNvSpPr txBox="1"/>
          <p:nvPr/>
        </p:nvSpPr>
        <p:spPr>
          <a:xfrm>
            <a:off x="644898" y="1796497"/>
            <a:ext cx="2072079"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System presents author with the Journal License Publishing Agreement</a:t>
            </a:r>
          </a:p>
        </p:txBody>
      </p:sp>
    </p:spTree>
    <p:extLst>
      <p:ext uri="{BB962C8B-B14F-4D97-AF65-F5344CB8AC3E}">
        <p14:creationId xmlns:p14="http://schemas.microsoft.com/office/powerpoint/2010/main" val="214148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246</Words>
  <Application>Microsoft Office PowerPoint</Application>
  <PresentationFormat>Näytössä katseltava esitys (16:9)</PresentationFormat>
  <Paragraphs>35</Paragraphs>
  <Slides>12</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12</vt:i4>
      </vt:variant>
    </vt:vector>
  </HeadingPairs>
  <TitlesOfParts>
    <vt:vector size="16" baseType="lpstr">
      <vt:lpstr>Arial</vt:lpstr>
      <vt:lpstr>Calibri</vt:lpstr>
      <vt:lpstr>Courier New</vt:lpstr>
      <vt:lpstr>Elsevier</vt:lpstr>
      <vt:lpstr>Publishing options: FINELIB institute associated corresponding authors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2018-07-23T12:36:44Z</cp:lastPrinted>
  <dcterms:created xsi:type="dcterms:W3CDTF">2018-05-29T20:11:58Z</dcterms:created>
  <dcterms:modified xsi:type="dcterms:W3CDTF">2021-02-01T09:51:28Z</dcterms:modified>
</cp:coreProperties>
</file>